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88" r:id="rId2"/>
    <p:sldId id="328" r:id="rId3"/>
    <p:sldId id="319" r:id="rId4"/>
    <p:sldId id="324" r:id="rId5"/>
    <p:sldId id="306" r:id="rId6"/>
    <p:sldId id="325" r:id="rId7"/>
    <p:sldId id="329" r:id="rId8"/>
    <p:sldId id="310" r:id="rId9"/>
    <p:sldId id="257" r:id="rId10"/>
    <p:sldId id="258" r:id="rId11"/>
    <p:sldId id="327" r:id="rId12"/>
    <p:sldId id="315" r:id="rId13"/>
    <p:sldId id="316" r:id="rId14"/>
    <p:sldId id="317" r:id="rId15"/>
    <p:sldId id="318" r:id="rId16"/>
  </p:sldIdLst>
  <p:sldSz cx="9144000" cy="5143500" type="screen16x9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DF"/>
    <a:srgbClr val="FF8FE7"/>
    <a:srgbClr val="0065B0"/>
    <a:srgbClr val="FF9FEA"/>
    <a:srgbClr val="EAB4D8"/>
    <a:srgbClr val="B83E75"/>
    <a:srgbClr val="9D3564"/>
    <a:srgbClr val="E92BB7"/>
    <a:srgbClr val="E4BAD2"/>
    <a:srgbClr val="DDC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513" autoAdjust="0"/>
  </p:normalViewPr>
  <p:slideViewPr>
    <p:cSldViewPr>
      <p:cViewPr>
        <p:scale>
          <a:sx n="80" d="100"/>
          <a:sy n="80" d="100"/>
        </p:scale>
        <p:origin x="2136" y="1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sz="1200" dirty="0"/>
              <a:t>% pts </a:t>
            </a:r>
            <a:r>
              <a:rPr lang="fr-FR" sz="1200" dirty="0" err="1"/>
              <a:t>with</a:t>
            </a:r>
            <a:r>
              <a:rPr lang="fr-FR" sz="1200" dirty="0"/>
              <a:t> HIV RNA&lt;50 copies/</a:t>
            </a:r>
            <a:r>
              <a:rPr lang="fr-FR" sz="1200" dirty="0" err="1"/>
              <a:t>mL</a:t>
            </a:r>
            <a:r>
              <a:rPr lang="fr-FR" sz="1200" dirty="0"/>
              <a:t> </a:t>
            </a:r>
          </a:p>
          <a:p>
            <a:pPr>
              <a:defRPr sz="1200"/>
            </a:pPr>
            <a:r>
              <a:rPr lang="fr-FR" sz="1200" dirty="0"/>
              <a:t>at W48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052361497900731"/>
          <c:y val="0.22303620625299941"/>
          <c:w val="0.82356974229208779"/>
          <c:h val="0.6087620198716695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E79-4734-85C0-970D09286562}"/>
              </c:ext>
            </c:extLst>
          </c:dPt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3-1E79-4734-85C0-970D09286562}"/>
              </c:ext>
            </c:extLst>
          </c:dPt>
          <c:dPt>
            <c:idx val="2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5-1E79-4734-85C0-970D09286562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Feuil1!$B$4:$D$4</c:f>
              <c:strCache>
                <c:ptCount val="3"/>
                <c:pt idx="0">
                  <c:v>EFV 600 mg qd n=51</c:v>
                </c:pt>
                <c:pt idx="1">
                  <c:v>RAL 400 mg bid n=51</c:v>
                </c:pt>
                <c:pt idx="2">
                  <c:v>RAL 800 mg bid n=51</c:v>
                </c:pt>
              </c:strCache>
            </c:strRef>
          </c:cat>
          <c:val>
            <c:numRef>
              <c:f>Feuil1!$B$5:$D$5</c:f>
              <c:numCache>
                <c:formatCode>0%</c:formatCode>
                <c:ptCount val="3"/>
                <c:pt idx="0">
                  <c:v>0.67</c:v>
                </c:pt>
                <c:pt idx="1">
                  <c:v>0.76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79-4734-85C0-970D092865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2"/>
        <c:axId val="87317120"/>
        <c:axId val="87331200"/>
      </c:barChart>
      <c:catAx>
        <c:axId val="87317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7331200"/>
        <c:crossesAt val="0"/>
        <c:auto val="1"/>
        <c:lblAlgn val="ctr"/>
        <c:lblOffset val="100"/>
        <c:noMultiLvlLbl val="0"/>
      </c:catAx>
      <c:valAx>
        <c:axId val="87331200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873171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Feuil1!$B$8</c:f>
              <c:strCache>
                <c:ptCount val="1"/>
                <c:pt idx="0">
                  <c:v>EFV 600 mg qd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Feuil1!$A$9:$A$11</c:f>
              <c:strCache>
                <c:ptCount val="3"/>
                <c:pt idx="0">
                  <c:v>HIV RNA&lt;50 copies/mL</c:v>
                </c:pt>
                <c:pt idx="1">
                  <c:v>Virologic non response</c:v>
                </c:pt>
                <c:pt idx="2">
                  <c:v>No virologic data</c:v>
                </c:pt>
              </c:strCache>
            </c:strRef>
          </c:cat>
          <c:val>
            <c:numRef>
              <c:f>Feuil1!$B$9:$B$11</c:f>
              <c:numCache>
                <c:formatCode>0%</c:formatCode>
                <c:ptCount val="3"/>
                <c:pt idx="0">
                  <c:v>0.66</c:v>
                </c:pt>
                <c:pt idx="1">
                  <c:v>0.22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F-4BA2-924A-727F3E27C405}"/>
            </c:ext>
          </c:extLst>
        </c:ser>
        <c:ser>
          <c:idx val="1"/>
          <c:order val="1"/>
          <c:tx>
            <c:strRef>
              <c:f>Feuil1!$C$8</c:f>
              <c:strCache>
                <c:ptCount val="1"/>
                <c:pt idx="0">
                  <c:v>RAL 400 mg bid 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rgbClr val="FF99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Feuil1!$A$9:$A$11</c:f>
              <c:strCache>
                <c:ptCount val="3"/>
                <c:pt idx="0">
                  <c:v>HIV RNA&lt;50 copies/mL</c:v>
                </c:pt>
                <c:pt idx="1">
                  <c:v>Virologic non response</c:v>
                </c:pt>
                <c:pt idx="2">
                  <c:v>No virologic data</c:v>
                </c:pt>
              </c:strCache>
            </c:strRef>
          </c:cat>
          <c:val>
            <c:numRef>
              <c:f>Feuil1!$C$9:$C$11</c:f>
              <c:numCache>
                <c:formatCode>0%</c:formatCode>
                <c:ptCount val="3"/>
                <c:pt idx="0">
                  <c:v>0.61</c:v>
                </c:pt>
                <c:pt idx="1">
                  <c:v>0.28999999999999998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5F-4BA2-924A-727F3E27C4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7620736"/>
        <c:axId val="37631104"/>
      </c:barChart>
      <c:catAx>
        <c:axId val="3762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631104"/>
        <c:crosses val="autoZero"/>
        <c:auto val="1"/>
        <c:lblAlgn val="ctr"/>
        <c:lblOffset val="100"/>
        <c:noMultiLvlLbl val="0"/>
      </c:catAx>
      <c:valAx>
        <c:axId val="3763110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i="0" baseline="0">
                    <a:effectLst/>
                  </a:rPr>
                  <a:t>% HIV RNA&lt;50 copies/mL </a:t>
                </a:r>
                <a:r>
                  <a:rPr lang="fr-FR" sz="1050" b="1" i="0" baseline="0">
                    <a:effectLst/>
                  </a:rPr>
                  <a:t> at W48</a:t>
                </a:r>
                <a:endParaRPr lang="fr-FR" sz="5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 sz="500"/>
              </a:p>
            </c:rich>
          </c:tx>
          <c:layout/>
          <c:overlay val="0"/>
          <c:spPr>
            <a:noFill/>
          </c:spPr>
        </c:title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37620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Baseline CD4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Feuil1!$B$47</c:f>
              <c:strCache>
                <c:ptCount val="1"/>
                <c:pt idx="0">
                  <c:v>EFV 600 mg qd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Feuil1!$A$48:$A$50</c:f>
              <c:strCache>
                <c:ptCount val="3"/>
                <c:pt idx="0">
                  <c:v>CD4&lt;50/mm3</c:v>
                </c:pt>
                <c:pt idx="1">
                  <c:v>50 ≤CD4&lt;200/mm3</c:v>
                </c:pt>
                <c:pt idx="2">
                  <c:v>CD4 ≥200/mm3</c:v>
                </c:pt>
              </c:strCache>
            </c:strRef>
          </c:cat>
          <c:val>
            <c:numRef>
              <c:f>Feuil1!$B$48:$B$50</c:f>
              <c:numCache>
                <c:formatCode>0%</c:formatCode>
                <c:ptCount val="3"/>
                <c:pt idx="0">
                  <c:v>0.57999999999999996</c:v>
                </c:pt>
                <c:pt idx="1">
                  <c:v>0.69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9-4C81-8DBF-16283C4E9FCA}"/>
            </c:ext>
          </c:extLst>
        </c:ser>
        <c:ser>
          <c:idx val="1"/>
          <c:order val="1"/>
          <c:tx>
            <c:strRef>
              <c:f>Feuil1!$C$47</c:f>
              <c:strCache>
                <c:ptCount val="1"/>
                <c:pt idx="0">
                  <c:v>RAL 400 mg bid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Feuil1!$A$48:$A$50</c:f>
              <c:strCache>
                <c:ptCount val="3"/>
                <c:pt idx="0">
                  <c:v>CD4&lt;50/mm3</c:v>
                </c:pt>
                <c:pt idx="1">
                  <c:v>50 ≤CD4&lt;200/mm3</c:v>
                </c:pt>
                <c:pt idx="2">
                  <c:v>CD4 ≥200/mm3</c:v>
                </c:pt>
              </c:strCache>
            </c:strRef>
          </c:cat>
          <c:val>
            <c:numRef>
              <c:f>Feuil1!$C$48:$C$50</c:f>
              <c:numCache>
                <c:formatCode>0%</c:formatCode>
                <c:ptCount val="3"/>
                <c:pt idx="0">
                  <c:v>0.59</c:v>
                </c:pt>
                <c:pt idx="1">
                  <c:v>0.52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A9-4C81-8DBF-16283C4E9F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237376"/>
        <c:axId val="113243264"/>
      </c:barChart>
      <c:catAx>
        <c:axId val="11323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243264"/>
        <c:crosses val="autoZero"/>
        <c:auto val="1"/>
        <c:lblAlgn val="ctr"/>
        <c:lblOffset val="100"/>
        <c:noMultiLvlLbl val="0"/>
      </c:catAx>
      <c:valAx>
        <c:axId val="11324326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fr-FR"/>
                  <a:t>% pts with HIV RNA&lt;50 copies/mL </a:t>
                </a:r>
              </a:p>
              <a:p>
                <a:pPr algn="ctr" rtl="0">
                  <a:defRPr/>
                </a:pPr>
                <a:endParaRPr lang="fr-FR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13237376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Baseline HIV RNA levels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Feuil1!$B$34:$B$35</c:f>
              <c:strCache>
                <c:ptCount val="1"/>
                <c:pt idx="0">
                  <c:v>EFV 600 mg qd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27B-4D6E-AD56-E142818B155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27B-4D6E-AD56-E142818B155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Feuil1!$A$36:$A$37</c:f>
              <c:strCache>
                <c:ptCount val="2"/>
                <c:pt idx="0">
                  <c:v>HIV RNA&lt;100,00 copies/mL</c:v>
                </c:pt>
                <c:pt idx="1">
                  <c:v>HIV RNA≥100,00 copies/mL</c:v>
                </c:pt>
              </c:strCache>
            </c:strRef>
          </c:cat>
          <c:val>
            <c:numRef>
              <c:f>Feuil1!$B$36:$B$37</c:f>
              <c:numCache>
                <c:formatCode>0%</c:formatCode>
                <c:ptCount val="2"/>
                <c:pt idx="0">
                  <c:v>0.73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7B-4D6E-AD56-E142818B155B}"/>
            </c:ext>
          </c:extLst>
        </c:ser>
        <c:ser>
          <c:idx val="1"/>
          <c:order val="1"/>
          <c:tx>
            <c:strRef>
              <c:f>Feuil1!$C$34:$C$35</c:f>
              <c:strCache>
                <c:ptCount val="1"/>
                <c:pt idx="0">
                  <c:v>RAL 400 mg bid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Feuil1!$A$36:$A$37</c:f>
              <c:strCache>
                <c:ptCount val="2"/>
                <c:pt idx="0">
                  <c:v>HIV RNA&lt;100,00 copies/mL</c:v>
                </c:pt>
                <c:pt idx="1">
                  <c:v>HIV RNA≥100,00 copies/mL</c:v>
                </c:pt>
              </c:strCache>
            </c:strRef>
          </c:cat>
          <c:val>
            <c:numRef>
              <c:f>Feuil1!$C$36:$C$37</c:f>
              <c:numCache>
                <c:formatCode>0%</c:formatCode>
                <c:ptCount val="2"/>
                <c:pt idx="0">
                  <c:v>0.75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7B-4D6E-AD56-E142818B15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078080"/>
        <c:axId val="114079616"/>
      </c:barChart>
      <c:catAx>
        <c:axId val="11407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4079616"/>
        <c:crosses val="autoZero"/>
        <c:auto val="1"/>
        <c:lblAlgn val="ctr"/>
        <c:lblOffset val="100"/>
        <c:noMultiLvlLbl val="0"/>
      </c:catAx>
      <c:valAx>
        <c:axId val="114079616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fr-FR"/>
                  <a:t>% pts with HIV RNA&lt;50 copies/mL </a:t>
                </a:r>
              </a:p>
              <a:p>
                <a:pPr algn="ctr" rtl="0">
                  <a:defRPr/>
                </a:pPr>
                <a:endParaRPr lang="fr-FR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14078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88" cy="496491"/>
          </a:xfrm>
          <a:prstGeom prst="rect">
            <a:avLst/>
          </a:prstGeom>
        </p:spPr>
        <p:txBody>
          <a:bodyPr vert="horz" lIns="91348" tIns="45674" rIns="91348" bIns="45674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7" y="1"/>
            <a:ext cx="2947088" cy="496491"/>
          </a:xfrm>
          <a:prstGeom prst="rect">
            <a:avLst/>
          </a:prstGeom>
        </p:spPr>
        <p:txBody>
          <a:bodyPr vert="horz" lIns="91348" tIns="45674" rIns="91348" bIns="45674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17665D-221A-4DED-B82F-9CAC70FEAC56}" type="datetimeFigureOut">
              <a:rPr lang="fr-FR"/>
              <a:pPr>
                <a:defRPr/>
              </a:pPr>
              <a:t>21/07/2019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726"/>
            <a:ext cx="2947088" cy="496491"/>
          </a:xfrm>
          <a:prstGeom prst="rect">
            <a:avLst/>
          </a:prstGeom>
        </p:spPr>
        <p:txBody>
          <a:bodyPr vert="horz" lIns="91348" tIns="45674" rIns="91348" bIns="45674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87" y="9431726"/>
            <a:ext cx="2947088" cy="496491"/>
          </a:xfrm>
          <a:prstGeom prst="rect">
            <a:avLst/>
          </a:prstGeom>
        </p:spPr>
        <p:txBody>
          <a:bodyPr vert="horz" lIns="91348" tIns="45674" rIns="91348" bIns="45674" rtlCol="0" anchor="b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60D275-8330-42C8-9C8A-FDD2941983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539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08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175" y="1"/>
            <a:ext cx="294708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17461"/>
            <a:ext cx="4985914" cy="446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7088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175" y="9433323"/>
            <a:ext cx="2947088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62DFF9-C092-4562-910F-4F7BADDF1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315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6700" cy="37226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94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173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39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63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9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765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9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13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38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87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13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6CDF4-8B04-4919-B22A-56AFBF26F39A}" type="slidenum">
              <a:rPr lang="fr-FR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6</a:t>
            </a:fld>
            <a:endParaRPr lang="fr-FR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71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12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2DFF9-C092-4562-910F-4F7BADDF135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16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9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5" y="205979"/>
            <a:ext cx="8018313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5" y="1200153"/>
            <a:ext cx="8018313" cy="3394472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0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8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12" y="81632"/>
            <a:ext cx="2975376" cy="1434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4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659981"/>
            <a:ext cx="9260762" cy="483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60" y="205979"/>
            <a:ext cx="8018280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200153"/>
            <a:ext cx="8018280" cy="3394472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2922"/>
            <a:ext cx="3054545" cy="5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5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5178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899" y="205979"/>
            <a:ext cx="8298205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8" y="1200153"/>
            <a:ext cx="3836708" cy="3394472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200153"/>
            <a:ext cx="4038600" cy="3394472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6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5" y="205979"/>
            <a:ext cx="8018313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151337"/>
            <a:ext cx="383829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1631156"/>
            <a:ext cx="383829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4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2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5" y="205979"/>
            <a:ext cx="8018313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3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973" y="204788"/>
            <a:ext cx="2797026" cy="871538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4" y="204790"/>
            <a:ext cx="5111750" cy="4389835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076328"/>
            <a:ext cx="2797026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3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600452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025506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5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3114"/>
            <a:ext cx="9144000" cy="918103"/>
          </a:xfrm>
        </p:spPr>
        <p:txBody>
          <a:bodyPr>
            <a:noAutofit/>
          </a:bodyPr>
          <a:lstStyle/>
          <a:p>
            <a:r>
              <a:rPr lang="pt-PT" sz="2600" noProof="0" dirty="0" err="1">
                <a:latin typeface="+mj-lt"/>
              </a:rPr>
              <a:t>Virologic</a:t>
            </a:r>
            <a:r>
              <a:rPr lang="pt-PT" sz="2600" noProof="0" dirty="0">
                <a:latin typeface="+mj-lt"/>
              </a:rPr>
              <a:t> </a:t>
            </a:r>
            <a:r>
              <a:rPr lang="pt-PT" sz="2600" noProof="0" dirty="0" err="1">
                <a:latin typeface="+mj-lt"/>
              </a:rPr>
              <a:t>efficacy</a:t>
            </a:r>
            <a:r>
              <a:rPr lang="pt-PT" sz="2600" noProof="0" dirty="0">
                <a:latin typeface="+mj-lt"/>
              </a:rPr>
              <a:t> </a:t>
            </a:r>
            <a:r>
              <a:rPr lang="pt-PT" sz="2600" noProof="0" dirty="0" err="1">
                <a:latin typeface="+mj-lt"/>
              </a:rPr>
              <a:t>of</a:t>
            </a:r>
            <a:r>
              <a:rPr lang="pt-PT" sz="2600" noProof="0" dirty="0">
                <a:latin typeface="+mj-lt"/>
              </a:rPr>
              <a:t> </a:t>
            </a:r>
            <a:r>
              <a:rPr lang="pt-PT" sz="2600" noProof="0" dirty="0" err="1">
                <a:latin typeface="+mj-lt"/>
              </a:rPr>
              <a:t>raltegravir</a:t>
            </a:r>
            <a:r>
              <a:rPr lang="pt-PT" sz="2600" noProof="0" dirty="0">
                <a:latin typeface="+mj-lt"/>
              </a:rPr>
              <a:t> vs. efavirenz </a:t>
            </a:r>
            <a:r>
              <a:rPr lang="pt-PT" sz="2600" noProof="0" dirty="0" err="1">
                <a:latin typeface="+mj-lt"/>
              </a:rPr>
              <a:t>based</a:t>
            </a:r>
            <a:r>
              <a:rPr lang="pt-PT" sz="2600" noProof="0" dirty="0">
                <a:latin typeface="+mj-lt"/>
              </a:rPr>
              <a:t> </a:t>
            </a:r>
            <a:r>
              <a:rPr lang="pt-PT" sz="2600" noProof="0" dirty="0" err="1">
                <a:latin typeface="+mj-lt"/>
              </a:rPr>
              <a:t>antiretroviral</a:t>
            </a:r>
            <a:r>
              <a:rPr lang="pt-PT" sz="2600" noProof="0" dirty="0">
                <a:latin typeface="+mj-lt"/>
              </a:rPr>
              <a:t> </a:t>
            </a:r>
            <a:r>
              <a:rPr lang="pt-PT" sz="2600" noProof="0" dirty="0" err="1">
                <a:latin typeface="+mj-lt"/>
              </a:rPr>
              <a:t>treatment</a:t>
            </a:r>
            <a:r>
              <a:rPr lang="pt-PT" sz="2600" noProof="0" dirty="0">
                <a:latin typeface="+mj-lt"/>
              </a:rPr>
              <a:t> in HIV1-infected </a:t>
            </a:r>
            <a:r>
              <a:rPr lang="pt-PT" sz="2600" noProof="0" dirty="0" err="1">
                <a:latin typeface="+mj-lt"/>
              </a:rPr>
              <a:t>adults</a:t>
            </a:r>
            <a:r>
              <a:rPr lang="pt-PT" sz="2600" noProof="0" dirty="0">
                <a:latin typeface="+mj-lt"/>
              </a:rPr>
              <a:t> </a:t>
            </a:r>
            <a:r>
              <a:rPr lang="pt-PT" sz="2600" noProof="0" dirty="0" err="1">
                <a:latin typeface="+mj-lt"/>
              </a:rPr>
              <a:t>with</a:t>
            </a:r>
            <a:r>
              <a:rPr lang="pt-PT" sz="2600" noProof="0" dirty="0">
                <a:latin typeface="+mj-lt"/>
              </a:rPr>
              <a:t> </a:t>
            </a:r>
            <a:r>
              <a:rPr lang="pt-PT" sz="2600" noProof="0" dirty="0" err="1">
                <a:latin typeface="+mj-lt"/>
              </a:rPr>
              <a:t>tuberculosis</a:t>
            </a:r>
            <a:r>
              <a:rPr lang="pt-PT" sz="2600" noProof="0" dirty="0">
                <a:latin typeface="+mj-lt"/>
              </a:rPr>
              <a:t> </a:t>
            </a:r>
            <a:br>
              <a:rPr lang="pt-PT" sz="2600" noProof="0" dirty="0">
                <a:latin typeface="+mj-lt"/>
              </a:rPr>
            </a:br>
            <a:r>
              <a:rPr lang="pt-PT" sz="2300" noProof="0" dirty="0">
                <a:latin typeface="+mj-lt"/>
              </a:rPr>
              <a:t>W48 </a:t>
            </a:r>
            <a:r>
              <a:rPr lang="pt-PT" sz="2300" noProof="0" dirty="0" err="1">
                <a:latin typeface="+mj-lt"/>
              </a:rPr>
              <a:t>results</a:t>
            </a:r>
            <a:r>
              <a:rPr lang="pt-PT" sz="2300" noProof="0" dirty="0">
                <a:latin typeface="+mj-lt"/>
              </a:rPr>
              <a:t> </a:t>
            </a:r>
            <a:r>
              <a:rPr lang="pt-PT" sz="2300" noProof="0" dirty="0" err="1">
                <a:latin typeface="+mj-lt"/>
              </a:rPr>
              <a:t>of</a:t>
            </a:r>
            <a:r>
              <a:rPr lang="pt-PT" sz="2300" noProof="0" dirty="0">
                <a:latin typeface="+mj-lt"/>
              </a:rPr>
              <a:t> </a:t>
            </a:r>
            <a:r>
              <a:rPr lang="pt-PT" sz="2300" noProof="0" dirty="0" err="1">
                <a:latin typeface="+mj-lt"/>
              </a:rPr>
              <a:t>the</a:t>
            </a:r>
            <a:r>
              <a:rPr lang="pt-PT" sz="2300" noProof="0" dirty="0">
                <a:latin typeface="+mj-lt"/>
              </a:rPr>
              <a:t> ANRS 12300 </a:t>
            </a:r>
            <a:r>
              <a:rPr lang="pt-PT" sz="2300" noProof="0" dirty="0" err="1">
                <a:latin typeface="+mj-lt"/>
              </a:rPr>
              <a:t>Reflate</a:t>
            </a:r>
            <a:r>
              <a:rPr lang="pt-PT" sz="2300" noProof="0" dirty="0">
                <a:latin typeface="+mj-lt"/>
              </a:rPr>
              <a:t> TB2 trial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-180528" y="2859782"/>
            <a:ext cx="9505056" cy="6208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PT" sz="1600" u="sng" noProof="0" dirty="0">
                <a:solidFill>
                  <a:schemeClr val="tx1"/>
                </a:solidFill>
                <a:latin typeface="+mj-lt"/>
              </a:rPr>
              <a:t>N. De Castro</a:t>
            </a:r>
            <a:r>
              <a:rPr lang="pt-PT" sz="1600" u="sng" baseline="30000" noProof="0" dirty="0">
                <a:solidFill>
                  <a:schemeClr val="tx1"/>
                </a:solidFill>
                <a:latin typeface="+mj-lt"/>
              </a:rPr>
              <a:t>1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O. Marcy</a:t>
            </a:r>
            <a:r>
              <a:rPr lang="pt-PT" sz="1600" baseline="30000" noProof="0" dirty="0">
                <a:solidFill>
                  <a:schemeClr val="tx1"/>
                </a:solidFill>
                <a:latin typeface="+mj-lt"/>
              </a:rPr>
              <a:t>2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C. Chazallon</a:t>
            </a:r>
            <a:r>
              <a:rPr lang="pt-PT" sz="1600" baseline="30000" noProof="0" dirty="0">
                <a:solidFill>
                  <a:schemeClr val="tx1"/>
                </a:solidFill>
              </a:rPr>
              <a:t>2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E. Messou</a:t>
            </a:r>
            <a:r>
              <a:rPr lang="pt-PT" sz="1600" baseline="30000" noProof="0" dirty="0">
                <a:solidFill>
                  <a:schemeClr val="tx1"/>
                </a:solidFill>
              </a:rPr>
              <a:t>3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S. Eholie</a:t>
            </a:r>
            <a:r>
              <a:rPr lang="pt-PT" sz="1600" baseline="30000" noProof="0" dirty="0">
                <a:solidFill>
                  <a:schemeClr val="tx1"/>
                </a:solidFill>
              </a:rPr>
              <a:t>4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N. Bhatt</a:t>
            </a:r>
            <a:r>
              <a:rPr lang="pt-PT" sz="1600" baseline="30000" noProof="0" dirty="0">
                <a:solidFill>
                  <a:schemeClr val="tx1"/>
                </a:solidFill>
              </a:rPr>
              <a:t>5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C. Khosa</a:t>
            </a:r>
            <a:r>
              <a:rPr lang="pt-PT" sz="1600" baseline="30000" noProof="0" dirty="0">
                <a:solidFill>
                  <a:schemeClr val="tx1"/>
                </a:solidFill>
              </a:rPr>
              <a:t>5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D. Laureillard</a:t>
            </a:r>
            <a:r>
              <a:rPr lang="pt-PT" sz="1600" baseline="30000" noProof="0" dirty="0">
                <a:solidFill>
                  <a:schemeClr val="tx1"/>
                </a:solidFill>
              </a:rPr>
              <a:t>6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pt-PT" sz="1600" noProof="0" dirty="0">
                <a:solidFill>
                  <a:schemeClr val="tx1"/>
                </a:solidFill>
                <a:latin typeface="+mj-lt"/>
              </a:rPr>
              <a:t>G. Do Chau</a:t>
            </a:r>
            <a:r>
              <a:rPr lang="pt-PT" sz="1600" baseline="30000" noProof="0" dirty="0">
                <a:solidFill>
                  <a:schemeClr val="tx1"/>
                </a:solidFill>
              </a:rPr>
              <a:t>7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V. Veloso</a:t>
            </a:r>
            <a:r>
              <a:rPr lang="pt-PT" sz="1600" baseline="30000" noProof="0" dirty="0">
                <a:solidFill>
                  <a:schemeClr val="tx1"/>
                </a:solidFill>
              </a:rPr>
              <a:t>8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C. Delaugerre</a:t>
            </a:r>
            <a:r>
              <a:rPr lang="pt-PT" sz="1600" baseline="30000" noProof="0" dirty="0">
                <a:solidFill>
                  <a:schemeClr val="tx1"/>
                </a:solidFill>
              </a:rPr>
              <a:t>1,9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X. Anglaret</a:t>
            </a:r>
            <a:r>
              <a:rPr lang="pt-PT" sz="1600" baseline="30000" noProof="0" dirty="0">
                <a:solidFill>
                  <a:schemeClr val="tx1"/>
                </a:solidFill>
              </a:rPr>
              <a:t>2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JM. Molina</a:t>
            </a:r>
            <a:r>
              <a:rPr lang="pt-PT" sz="1600" baseline="30000" noProof="0" dirty="0">
                <a:solidFill>
                  <a:schemeClr val="tx1"/>
                </a:solidFill>
              </a:rPr>
              <a:t>1,9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, B. Grinsztejn</a:t>
            </a:r>
            <a:r>
              <a:rPr lang="pt-PT" sz="1600" baseline="30000" noProof="0" dirty="0">
                <a:solidFill>
                  <a:schemeClr val="tx1"/>
                </a:solidFill>
              </a:rPr>
              <a:t>8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pt-PT" sz="1600" noProof="0" dirty="0">
                <a:solidFill>
                  <a:schemeClr val="tx1"/>
                </a:solidFill>
                <a:latin typeface="+mj-lt"/>
              </a:rPr>
              <a:t>for </a:t>
            </a:r>
            <a:r>
              <a:rPr lang="pt-PT" sz="1600" noProof="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 ANRS 12300 </a:t>
            </a:r>
            <a:r>
              <a:rPr lang="pt-PT" sz="1600" noProof="0" dirty="0" err="1">
                <a:solidFill>
                  <a:schemeClr val="tx1"/>
                </a:solidFill>
                <a:latin typeface="+mj-lt"/>
              </a:rPr>
              <a:t>Reflate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 TB2 </a:t>
            </a:r>
            <a:r>
              <a:rPr lang="pt-PT" sz="1600" noProof="0" dirty="0" err="1">
                <a:solidFill>
                  <a:schemeClr val="tx1"/>
                </a:solidFill>
                <a:latin typeface="+mj-lt"/>
              </a:rPr>
              <a:t>study</a:t>
            </a:r>
            <a:r>
              <a:rPr lang="pt-PT" sz="1600" noProof="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noProof="0" dirty="0" err="1">
                <a:solidFill>
                  <a:schemeClr val="tx1"/>
                </a:solidFill>
                <a:latin typeface="+mj-lt"/>
              </a:rPr>
              <a:t>group</a:t>
            </a:r>
            <a:endParaRPr lang="pt-PT" sz="1600" noProof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67544" y="3731152"/>
            <a:ext cx="8208912" cy="63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sz="1100" baseline="30000" dirty="0">
                <a:latin typeface="+mn-lt"/>
              </a:rPr>
              <a:t>1</a:t>
            </a:r>
            <a:r>
              <a:rPr lang="en-GB" sz="1100" dirty="0">
                <a:latin typeface="+mn-lt"/>
              </a:rPr>
              <a:t> AP-HP-</a:t>
            </a:r>
            <a:r>
              <a:rPr lang="en-GB" sz="1100" dirty="0" err="1">
                <a:latin typeface="+mn-lt"/>
              </a:rPr>
              <a:t>Hôpital</a:t>
            </a:r>
            <a:r>
              <a:rPr lang="en-GB" sz="1100" dirty="0">
                <a:latin typeface="+mn-lt"/>
              </a:rPr>
              <a:t> Saint-Louis, Paris, France, </a:t>
            </a:r>
            <a:r>
              <a:rPr lang="en-GB" sz="1100" baseline="30000" dirty="0">
                <a:latin typeface="+mn-lt"/>
              </a:rPr>
              <a:t>2</a:t>
            </a:r>
            <a:r>
              <a:rPr lang="en-GB" sz="1100" dirty="0">
                <a:latin typeface="+mn-lt"/>
              </a:rPr>
              <a:t>University of Bordeaux, Bordeaux Population Health Centre </a:t>
            </a:r>
            <a:r>
              <a:rPr lang="en-GB" sz="1100" dirty="0" err="1">
                <a:latin typeface="+mn-lt"/>
              </a:rPr>
              <a:t>Inserm</a:t>
            </a:r>
            <a:r>
              <a:rPr lang="en-GB" sz="1100" dirty="0">
                <a:latin typeface="+mn-lt"/>
              </a:rPr>
              <a:t> U1219, Bordeaux, France, </a:t>
            </a:r>
            <a:r>
              <a:rPr lang="en-GB" sz="1100" baseline="30000" dirty="0"/>
              <a:t>3</a:t>
            </a:r>
            <a:r>
              <a:rPr lang="en-GB" sz="1100" dirty="0">
                <a:latin typeface="+mn-lt"/>
              </a:rPr>
              <a:t>CEPREF, Abidjan, Cote D'Ivoire, </a:t>
            </a:r>
            <a:r>
              <a:rPr lang="en-GB" sz="1100" baseline="30000" dirty="0"/>
              <a:t>4</a:t>
            </a:r>
            <a:r>
              <a:rPr lang="en-GB" sz="1100" dirty="0">
                <a:latin typeface="+mn-lt"/>
              </a:rPr>
              <a:t>SMIT, Abidjan, Cote D'Ivoire,</a:t>
            </a:r>
            <a:r>
              <a:rPr lang="pt-BR" sz="1100" dirty="0">
                <a:latin typeface="+mn-lt"/>
              </a:rPr>
              <a:t> </a:t>
            </a:r>
            <a:r>
              <a:rPr lang="en-GB" sz="1100" baseline="30000" dirty="0"/>
              <a:t>5</a:t>
            </a:r>
            <a:r>
              <a:rPr lang="pt-BR" sz="1100" dirty="0">
                <a:latin typeface="+mn-lt"/>
              </a:rPr>
              <a:t>Instituto Nacional de Saúde, Maracuene, Mozambique, </a:t>
            </a:r>
            <a:r>
              <a:rPr lang="en-GB" sz="1100" baseline="30000" dirty="0"/>
              <a:t>6</a:t>
            </a:r>
            <a:r>
              <a:rPr lang="fr-FR" sz="1100" dirty="0">
                <a:latin typeface="+mn-lt"/>
              </a:rPr>
              <a:t>CHU de Nîmes, Nîmes, France, </a:t>
            </a:r>
            <a:r>
              <a:rPr lang="en-GB" sz="1100" baseline="30000" dirty="0"/>
              <a:t>7</a:t>
            </a:r>
            <a:r>
              <a:rPr lang="en-US" sz="1100" dirty="0">
                <a:latin typeface="+mn-lt"/>
              </a:rPr>
              <a:t>Pham Ngoc Thach Hospital, Ho Chi Minh City, Vietnam, </a:t>
            </a:r>
            <a:r>
              <a:rPr lang="en-GB" sz="1100" baseline="30000" dirty="0"/>
              <a:t>8</a:t>
            </a:r>
            <a:r>
              <a:rPr lang="en-GB" sz="1100" dirty="0">
                <a:latin typeface="+mn-lt"/>
              </a:rPr>
              <a:t>Laboratory of Clinical Research on STD/AIDS, IPEC, </a:t>
            </a:r>
            <a:r>
              <a:rPr lang="en-GB" sz="1100" dirty="0" err="1">
                <a:latin typeface="+mn-lt"/>
              </a:rPr>
              <a:t>Fiocruz</a:t>
            </a:r>
            <a:r>
              <a:rPr lang="en-GB" sz="1100" dirty="0">
                <a:latin typeface="+mn-lt"/>
              </a:rPr>
              <a:t>, Rio de Janeiro, Brazil, </a:t>
            </a:r>
            <a:r>
              <a:rPr lang="en-GB" sz="1100" baseline="30000" dirty="0">
                <a:latin typeface="+mn-lt"/>
              </a:rPr>
              <a:t>9</a:t>
            </a:r>
            <a:r>
              <a:rPr lang="en-GB" sz="1100" dirty="0">
                <a:latin typeface="+mn-lt"/>
              </a:rPr>
              <a:t>Université de Paris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72000" y="4337252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</p:spTree>
    <p:extLst>
      <p:ext uri="{BB962C8B-B14F-4D97-AF65-F5344CB8AC3E}">
        <p14:creationId xmlns:p14="http://schemas.microsoft.com/office/powerpoint/2010/main" val="17470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2"/>
    </mc:Choice>
    <mc:Fallback xmlns="">
      <p:transition spd="slow" advTm="24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528" y="987574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49263">
              <a:tabLst>
                <a:tab pos="180975" algn="l"/>
                <a:tab pos="444500" algn="l"/>
              </a:tabLst>
            </a:pPr>
            <a:r>
              <a:rPr lang="en-US" sz="1800" b="1" dirty="0">
                <a:latin typeface="+mn-lt"/>
              </a:rPr>
              <a:t>Primary endpoint ITT : HIV RNA&lt;50 copies/mL at W48 (FDA snapshot)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574" y="4074865"/>
            <a:ext cx="792441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9D69365-1111-46D5-BAEE-2AE43682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PT" sz="3200" noProof="0" dirty="0">
                <a:latin typeface="+mj-lt"/>
              </a:rPr>
              <a:t>Efficacy outcome by baseline characteristics – W48 </a:t>
            </a:r>
          </a:p>
        </p:txBody>
      </p:sp>
      <p:graphicFrame>
        <p:nvGraphicFramePr>
          <p:cNvPr id="19" name="Graphique 18"/>
          <p:cNvGraphicFramePr>
            <a:graphicFrameLocks/>
          </p:cNvGraphicFramePr>
          <p:nvPr/>
        </p:nvGraphicFramePr>
        <p:xfrm>
          <a:off x="4283968" y="1445495"/>
          <a:ext cx="3779912" cy="277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/>
        </p:nvGraphicFramePr>
        <p:xfrm>
          <a:off x="708606" y="1698601"/>
          <a:ext cx="338437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space réservé du numéro de diapositive 11">
            <a:extLst>
              <a:ext uri="{FF2B5EF4-FFF2-40B4-BE49-F238E27FC236}">
                <a16:creationId xmlns:a16="http://schemas.microsoft.com/office/drawing/2014/main" id="{261FE790-CAA7-43CA-9A7A-B5A888809746}"/>
              </a:ext>
            </a:extLst>
          </p:cNvPr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243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-74544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pt-PT" sz="3200" noProof="0" dirty="0">
                <a:latin typeface="+mj-lt"/>
              </a:rPr>
              <a:t>HIV RNA&lt;50 copies/</a:t>
            </a:r>
            <a:r>
              <a:rPr lang="pt-PT" sz="3200" noProof="0" dirty="0" err="1">
                <a:latin typeface="+mj-lt"/>
              </a:rPr>
              <a:t>mL</a:t>
            </a:r>
            <a:r>
              <a:rPr lang="pt-PT" sz="3200" noProof="0" dirty="0">
                <a:latin typeface="+mj-lt"/>
              </a:rPr>
              <a:t> </a:t>
            </a:r>
            <a:r>
              <a:rPr lang="pt-PT" sz="3200" noProof="0" dirty="0" err="1">
                <a:latin typeface="+mj-lt"/>
              </a:rPr>
              <a:t>under</a:t>
            </a:r>
            <a:r>
              <a:rPr lang="pt-PT" sz="3200" noProof="0" dirty="0">
                <a:latin typeface="+mj-lt"/>
              </a:rPr>
              <a:t> </a:t>
            </a:r>
            <a:r>
              <a:rPr lang="pt-PT" sz="3200" noProof="0" dirty="0" err="1">
                <a:latin typeface="+mj-lt"/>
              </a:rPr>
              <a:t>allocated</a:t>
            </a:r>
            <a:r>
              <a:rPr lang="pt-PT" sz="3200" noProof="0" dirty="0">
                <a:latin typeface="+mj-lt"/>
              </a:rPr>
              <a:t> </a:t>
            </a:r>
            <a:r>
              <a:rPr lang="pt-PT" sz="3200" noProof="0" dirty="0" err="1">
                <a:latin typeface="+mj-lt"/>
              </a:rPr>
              <a:t>therapy</a:t>
            </a:r>
            <a:r>
              <a:rPr lang="pt-PT" sz="3200" noProof="0" dirty="0">
                <a:latin typeface="+mj-lt"/>
              </a:rPr>
              <a:t> - ITT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30669" y="4803998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b="2814"/>
          <a:stretch/>
        </p:blipFill>
        <p:spPr>
          <a:xfrm>
            <a:off x="683568" y="734748"/>
            <a:ext cx="7128792" cy="3916514"/>
          </a:xfrm>
          <a:prstGeom prst="rect">
            <a:avLst/>
          </a:prstGeom>
        </p:spPr>
      </p:pic>
      <p:sp>
        <p:nvSpPr>
          <p:cNvPr id="6" name="Espace réservé du numéro de diapositive 11"/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10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4716016" y="2308805"/>
            <a:ext cx="216024" cy="50405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446004" y="2854850"/>
            <a:ext cx="299820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65B0"/>
                </a:solidFill>
              </a:rPr>
              <a:t>EFV 57.3% (95% IC 50.8-63.7)</a:t>
            </a:r>
          </a:p>
          <a:p>
            <a:r>
              <a:rPr lang="fr-FR" sz="1600" dirty="0">
                <a:solidFill>
                  <a:srgbClr val="FF69DF"/>
                </a:solidFill>
              </a:rPr>
              <a:t>RAL 57.9% (95% IC 51.5-64.3)</a:t>
            </a:r>
          </a:p>
        </p:txBody>
      </p:sp>
      <p:sp>
        <p:nvSpPr>
          <p:cNvPr id="13" name="Ellipse 12"/>
          <p:cNvSpPr/>
          <p:nvPr/>
        </p:nvSpPr>
        <p:spPr>
          <a:xfrm>
            <a:off x="4427984" y="1347614"/>
            <a:ext cx="792088" cy="936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-7454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PT" sz="3200" noProof="0" dirty="0" err="1">
                <a:latin typeface="+mj-lt"/>
              </a:rPr>
              <a:t>Median</a:t>
            </a:r>
            <a:r>
              <a:rPr lang="pt-PT" sz="3200" noProof="0" dirty="0">
                <a:latin typeface="+mj-lt"/>
              </a:rPr>
              <a:t> CD4 </a:t>
            </a:r>
            <a:r>
              <a:rPr lang="pt-PT" sz="3200" noProof="0" dirty="0" err="1">
                <a:latin typeface="+mj-lt"/>
              </a:rPr>
              <a:t>counts</a:t>
            </a:r>
            <a:r>
              <a:rPr lang="pt-PT" sz="3200" noProof="0" dirty="0">
                <a:latin typeface="+mj-lt"/>
              </a:rPr>
              <a:t> </a:t>
            </a:r>
            <a:r>
              <a:rPr lang="pt-PT" sz="3200" noProof="0" dirty="0" err="1">
                <a:latin typeface="+mj-lt"/>
              </a:rPr>
              <a:t>gain</a:t>
            </a:r>
            <a:r>
              <a:rPr lang="pt-PT" sz="3200" noProof="0" dirty="0">
                <a:latin typeface="+mj-lt"/>
              </a:rPr>
              <a:t> - ITT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30669" y="4803998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b="1745"/>
          <a:stretch/>
        </p:blipFill>
        <p:spPr>
          <a:xfrm>
            <a:off x="1125960" y="699542"/>
            <a:ext cx="6768751" cy="3960441"/>
          </a:xfrm>
          <a:prstGeom prst="rect">
            <a:avLst/>
          </a:prstGeom>
        </p:spPr>
      </p:pic>
      <p:sp>
        <p:nvSpPr>
          <p:cNvPr id="6" name="Espace réservé du numéro de diapositive 11"/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100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410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PT" sz="3200" noProof="0" dirty="0">
                <a:latin typeface="+mj-lt"/>
              </a:rPr>
              <a:t>Adverse events through W48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30669" y="4803998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sp>
        <p:nvSpPr>
          <p:cNvPr id="6" name="Espace réservé du numéro de diapositive 11"/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12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90632"/>
              </p:ext>
            </p:extLst>
          </p:nvPr>
        </p:nvGraphicFramePr>
        <p:xfrm>
          <a:off x="67348" y="1131590"/>
          <a:ext cx="8829792" cy="33845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892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805" algn="ctr"/>
                        </a:tabLst>
                      </a:pPr>
                      <a:r>
                        <a:rPr lang="en-US" sz="1400" b="1" dirty="0">
                          <a:effectLst/>
                        </a:rPr>
                        <a:t>	</a:t>
                      </a:r>
                      <a:r>
                        <a:rPr lang="en-GB" sz="1400" b="1" dirty="0" err="1">
                          <a:effectLst/>
                        </a:rPr>
                        <a:t>Efavirenz</a:t>
                      </a:r>
                      <a:endParaRPr lang="fr-FR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805" algn="ctr"/>
                        </a:tabLst>
                      </a:pPr>
                      <a:r>
                        <a:rPr lang="en-GB" sz="1400" b="1" dirty="0">
                          <a:effectLst/>
                        </a:rPr>
                        <a:t>	(N=230)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025" algn="ctr"/>
                        </a:tabLst>
                      </a:pPr>
                      <a:r>
                        <a:rPr lang="en-GB" sz="1400" b="1" dirty="0">
                          <a:effectLst/>
                        </a:rPr>
                        <a:t>	Raltegravir 		(N=229)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>
                    <a:solidFill>
                      <a:srgbClr val="FF9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Any AE, </a:t>
                      </a:r>
                      <a:r>
                        <a:rPr lang="en-US" sz="1400" i="1" dirty="0">
                          <a:effectLst/>
                        </a:rPr>
                        <a:t>N AE</a:t>
                      </a:r>
                      <a:r>
                        <a:rPr lang="en-US" sz="1400" dirty="0">
                          <a:effectLst/>
                        </a:rPr>
                        <a:t>, n patient (%) 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1038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208 (90%)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950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207 (90%)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Grade</a:t>
                      </a:r>
                      <a:r>
                        <a:rPr lang="en-US" sz="1400" b="1" baseline="0" dirty="0">
                          <a:effectLst/>
                        </a:rPr>
                        <a:t> 3 or 4 A</a:t>
                      </a:r>
                      <a:r>
                        <a:rPr lang="en-US" sz="1400" b="1" dirty="0">
                          <a:effectLst/>
                        </a:rPr>
                        <a:t>Es,  </a:t>
                      </a:r>
                      <a:r>
                        <a:rPr lang="en-US" sz="1400" b="1" i="1" dirty="0">
                          <a:effectLst/>
                        </a:rPr>
                        <a:t>N AE</a:t>
                      </a:r>
                      <a:r>
                        <a:rPr lang="en-US" sz="1400" b="1" dirty="0">
                          <a:effectLst/>
                        </a:rPr>
                        <a:t>, n patient (%)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</a:rPr>
                        <a:t>90</a:t>
                      </a:r>
                      <a:endParaRPr lang="fr-FR" sz="1400" b="1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68 (30%)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</a:rPr>
                        <a:t>70</a:t>
                      </a:r>
                      <a:endParaRPr lang="fr-FR" sz="1400" b="1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62 (27%)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Grade 3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>
                          <a:effectLst/>
                        </a:rPr>
                        <a:t>57</a:t>
                      </a:r>
                      <a:endParaRPr lang="fr-FR" sz="1400" i="1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 (18%)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50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42 (18%)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Grade 4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33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27 ( 12%)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20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 ( 9%)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</a:rPr>
                        <a:t>Type</a:t>
                      </a:r>
                      <a:r>
                        <a:rPr lang="fr-FR" sz="1400" baseline="0" dirty="0">
                          <a:effectLst/>
                        </a:rPr>
                        <a:t> of grade 3-4 </a:t>
                      </a:r>
                      <a:r>
                        <a:rPr lang="en-US" sz="1400" dirty="0">
                          <a:effectLst/>
                        </a:rPr>
                        <a:t>AE, </a:t>
                      </a:r>
                      <a:r>
                        <a:rPr lang="en-US" sz="1400" i="1" dirty="0">
                          <a:effectLst/>
                        </a:rPr>
                        <a:t>N</a:t>
                      </a:r>
                      <a:r>
                        <a:rPr lang="en-US" sz="1400" i="1" baseline="0" dirty="0">
                          <a:effectLst/>
                        </a:rPr>
                        <a:t> AE, </a:t>
                      </a:r>
                      <a:r>
                        <a:rPr lang="en-US" sz="1400" dirty="0">
                          <a:effectLst/>
                        </a:rPr>
                        <a:t>n patient (%)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Drug-related  AE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26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 (10%)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25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 (11%)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marL="715963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ART</a:t>
                      </a:r>
                      <a:r>
                        <a:rPr lang="en-US" sz="1400" baseline="0" dirty="0">
                          <a:effectLst/>
                        </a:rPr>
                        <a:t> d</a:t>
                      </a:r>
                      <a:r>
                        <a:rPr lang="en-US" sz="1400" dirty="0">
                          <a:effectLst/>
                        </a:rPr>
                        <a:t>iscontinuation due to drug-related AE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effectLst/>
                        </a:rPr>
                        <a:t>(&lt;1%)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</a:t>
                      </a: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 </a:t>
                      </a:r>
                      <a:r>
                        <a:rPr lang="en-GB" sz="1400" dirty="0">
                          <a:effectLst/>
                        </a:rPr>
                        <a:t>(&lt;1%)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IRIS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13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 (6%)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10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 (4%)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Hepatotoxicity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9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 (4%)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9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 ( 4%)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Hypersensitivity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1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(1%)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1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(&lt;1%)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837">
                <a:tc>
                  <a:txBody>
                    <a:bodyPr/>
                    <a:lstStyle/>
                    <a:p>
                      <a:pPr marL="2698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Renal failure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4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 (</a:t>
                      </a:r>
                      <a:r>
                        <a:rPr lang="en-GB" sz="1400" baseline="0" dirty="0">
                          <a:effectLst/>
                        </a:rPr>
                        <a:t> 2</a:t>
                      </a:r>
                      <a:r>
                        <a:rPr lang="en-GB" sz="1400" dirty="0">
                          <a:effectLst/>
                        </a:rPr>
                        <a:t>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0</a:t>
                      </a:r>
                      <a:endParaRPr lang="fr-FR" sz="1400" i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 ( 0%)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1743" marR="41743" marT="8117" marB="81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1872370"/>
            <a:ext cx="8964488" cy="7920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2932876"/>
            <a:ext cx="8964488" cy="504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3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-7454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PT" sz="3200" noProof="0" dirty="0" err="1">
                <a:latin typeface="+mj-lt"/>
              </a:rPr>
              <a:t>Conclusion</a:t>
            </a:r>
            <a:endParaRPr lang="pt-PT" sz="3200" noProof="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30669" y="4803998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987574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120000"/>
              </a:lnSpc>
              <a:spcBef>
                <a:spcPts val="600"/>
              </a:spcBef>
            </a:pPr>
            <a:r>
              <a:rPr lang="pt-PT" sz="2400" noProof="0" dirty="0" err="1">
                <a:latin typeface="Arial" panose="020B0604020202020204" pitchFamily="34" charset="0"/>
              </a:rPr>
              <a:t>This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study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is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the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first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large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phase</a:t>
            </a:r>
            <a:r>
              <a:rPr lang="pt-PT" sz="2400" noProof="0" dirty="0">
                <a:latin typeface="Arial" panose="020B0604020202020204" pitchFamily="34" charset="0"/>
              </a:rPr>
              <a:t> III </a:t>
            </a:r>
            <a:r>
              <a:rPr lang="pt-PT" sz="2400" noProof="0" dirty="0" err="1">
                <a:latin typeface="Arial" panose="020B0604020202020204" pitchFamily="34" charset="0"/>
              </a:rPr>
              <a:t>randomized</a:t>
            </a:r>
            <a:r>
              <a:rPr lang="pt-PT" sz="2400" noProof="0" dirty="0">
                <a:latin typeface="Arial" panose="020B0604020202020204" pitchFamily="34" charset="0"/>
              </a:rPr>
              <a:t> trial </a:t>
            </a:r>
            <a:r>
              <a:rPr lang="pt-PT" sz="2400" noProof="0" dirty="0" err="1">
                <a:latin typeface="Arial" panose="020B0604020202020204" pitchFamily="34" charset="0"/>
              </a:rPr>
              <a:t>comparing</a:t>
            </a:r>
            <a:r>
              <a:rPr lang="pt-PT" sz="2400" noProof="0" dirty="0">
                <a:latin typeface="Arial" panose="020B0604020202020204" pitchFamily="34" charset="0"/>
              </a:rPr>
              <a:t> efavirenz to INSTI-</a:t>
            </a:r>
            <a:r>
              <a:rPr lang="pt-PT" sz="2400" noProof="0" dirty="0" err="1">
                <a:latin typeface="Arial" panose="020B0604020202020204" pitchFamily="34" charset="0"/>
              </a:rPr>
              <a:t>based</a:t>
            </a:r>
            <a:r>
              <a:rPr lang="pt-PT" sz="2400" noProof="0" dirty="0">
                <a:latin typeface="Arial" panose="020B0604020202020204" pitchFamily="34" charset="0"/>
              </a:rPr>
              <a:t> ART in </a:t>
            </a:r>
            <a:r>
              <a:rPr lang="pt-PT" sz="2400" noProof="0" dirty="0" err="1">
                <a:latin typeface="Arial" panose="020B0604020202020204" pitchFamily="34" charset="0"/>
              </a:rPr>
              <a:t>the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context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of</a:t>
            </a:r>
            <a:r>
              <a:rPr lang="pt-PT" sz="2400" noProof="0" dirty="0">
                <a:latin typeface="Arial" panose="020B0604020202020204" pitchFamily="34" charset="0"/>
              </a:rPr>
              <a:t> HIV-TB </a:t>
            </a:r>
            <a:r>
              <a:rPr lang="pt-PT" sz="2400" noProof="0" dirty="0" err="1">
                <a:latin typeface="Arial" panose="020B0604020202020204" pitchFamily="34" charset="0"/>
              </a:rPr>
              <a:t>co-infection</a:t>
            </a:r>
            <a:endParaRPr lang="pt-PT" sz="2400" noProof="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</a:pPr>
            <a:r>
              <a:rPr lang="pt-PT" sz="2400" noProof="0" dirty="0" err="1">
                <a:latin typeface="Arial" panose="020B0604020202020204" pitchFamily="34" charset="0"/>
              </a:rPr>
              <a:t>Despite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promising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virological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and</a:t>
            </a:r>
            <a:r>
              <a:rPr lang="pt-PT" sz="2400" noProof="0" dirty="0">
                <a:latin typeface="Arial" panose="020B0604020202020204" pitchFamily="34" charset="0"/>
              </a:rPr>
              <a:t> PK data </a:t>
            </a:r>
            <a:r>
              <a:rPr lang="pt-PT" sz="2400" noProof="0" dirty="0" err="1">
                <a:latin typeface="Arial" panose="020B0604020202020204" pitchFamily="34" charset="0"/>
              </a:rPr>
              <a:t>from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our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previous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phase</a:t>
            </a:r>
            <a:r>
              <a:rPr lang="pt-PT" sz="2400" noProof="0" dirty="0">
                <a:latin typeface="Arial" panose="020B0604020202020204" pitchFamily="34" charset="0"/>
              </a:rPr>
              <a:t> II </a:t>
            </a:r>
            <a:r>
              <a:rPr lang="pt-PT" sz="2400" noProof="0" dirty="0" err="1">
                <a:latin typeface="Arial" panose="020B0604020202020204" pitchFamily="34" charset="0"/>
              </a:rPr>
              <a:t>study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we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failed</a:t>
            </a:r>
            <a:r>
              <a:rPr lang="pt-PT" sz="2400" noProof="0" dirty="0">
                <a:latin typeface="Arial" panose="020B0604020202020204" pitchFamily="34" charset="0"/>
              </a:rPr>
              <a:t> to </a:t>
            </a:r>
            <a:r>
              <a:rPr lang="pt-PT" sz="2400" noProof="0" dirty="0" err="1">
                <a:latin typeface="Arial" panose="020B0604020202020204" pitchFamily="34" charset="0"/>
              </a:rPr>
              <a:t>demonstrate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the</a:t>
            </a:r>
            <a:r>
              <a:rPr lang="pt-PT" sz="2400" noProof="0" dirty="0">
                <a:latin typeface="Arial" panose="020B0604020202020204" pitchFamily="34" charset="0"/>
              </a:rPr>
              <a:t> non-</a:t>
            </a:r>
            <a:r>
              <a:rPr lang="pt-PT" sz="2400" noProof="0" dirty="0" err="1">
                <a:latin typeface="Arial" panose="020B0604020202020204" pitchFamily="34" charset="0"/>
              </a:rPr>
              <a:t>inferiority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of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raltegravir</a:t>
            </a:r>
            <a:r>
              <a:rPr lang="pt-PT" sz="2400" noProof="0" dirty="0">
                <a:latin typeface="Arial" panose="020B0604020202020204" pitchFamily="34" charset="0"/>
              </a:rPr>
              <a:t> 400 mg </a:t>
            </a:r>
            <a:r>
              <a:rPr lang="pt-PT" sz="2400" noProof="0" dirty="0" err="1">
                <a:latin typeface="Arial" panose="020B0604020202020204" pitchFamily="34" charset="0"/>
              </a:rPr>
              <a:t>bid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when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compared</a:t>
            </a:r>
            <a:r>
              <a:rPr lang="pt-PT" sz="2400" noProof="0" dirty="0">
                <a:latin typeface="Arial" panose="020B0604020202020204" pitchFamily="34" charset="0"/>
              </a:rPr>
              <a:t> to efavirenz 600mg </a:t>
            </a:r>
            <a:r>
              <a:rPr lang="pt-PT" sz="2400" noProof="0" dirty="0" err="1">
                <a:latin typeface="Arial" panose="020B0604020202020204" pitchFamily="34" charset="0"/>
              </a:rPr>
              <a:t>qd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at</a:t>
            </a:r>
            <a:r>
              <a:rPr lang="pt-PT" sz="2400" noProof="0" dirty="0">
                <a:latin typeface="Arial" panose="020B0604020202020204" pitchFamily="34" charset="0"/>
              </a:rPr>
              <a:t> W48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</a:pPr>
            <a:r>
              <a:rPr lang="pt-PT" sz="2400" noProof="0" dirty="0" err="1">
                <a:latin typeface="Arial" panose="020B0604020202020204" pitchFamily="34" charset="0"/>
              </a:rPr>
              <a:t>Risk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factors</a:t>
            </a:r>
            <a:r>
              <a:rPr lang="pt-PT" sz="2400" noProof="0" dirty="0">
                <a:latin typeface="Arial" panose="020B0604020202020204" pitchFamily="34" charset="0"/>
              </a:rPr>
              <a:t> for </a:t>
            </a:r>
            <a:r>
              <a:rPr lang="pt-PT" sz="2400" noProof="0" dirty="0" err="1">
                <a:latin typeface="Arial" panose="020B0604020202020204" pitchFamily="34" charset="0"/>
              </a:rPr>
              <a:t>virological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failure</a:t>
            </a:r>
            <a:r>
              <a:rPr lang="pt-PT" sz="2400" noProof="0" dirty="0">
                <a:latin typeface="Arial" panose="020B0604020202020204" pitchFamily="34" charset="0"/>
              </a:rPr>
              <a:t> are </a:t>
            </a:r>
            <a:r>
              <a:rPr lang="pt-PT" sz="2400" noProof="0" dirty="0" err="1">
                <a:latin typeface="Arial" panose="020B0604020202020204" pitchFamily="34" charset="0"/>
              </a:rPr>
              <a:t>being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analyzed</a:t>
            </a:r>
            <a:endParaRPr lang="pt-PT" sz="2400" noProof="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</a:pPr>
            <a:r>
              <a:rPr lang="pt-PT" sz="2400" noProof="0" dirty="0" err="1">
                <a:latin typeface="Arial" panose="020B0604020202020204" pitchFamily="34" charset="0"/>
              </a:rPr>
              <a:t>Based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on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these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results</a:t>
            </a:r>
            <a:r>
              <a:rPr lang="pt-PT" sz="2400" noProof="0" dirty="0">
                <a:latin typeface="Arial" panose="020B0604020202020204" pitchFamily="34" charset="0"/>
              </a:rPr>
              <a:t>, efavirenz </a:t>
            </a:r>
            <a:r>
              <a:rPr lang="pt-PT" sz="2400" noProof="0" dirty="0" err="1">
                <a:latin typeface="Arial" panose="020B0604020202020204" pitchFamily="34" charset="0"/>
              </a:rPr>
              <a:t>should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still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be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considered</a:t>
            </a:r>
            <a:r>
              <a:rPr lang="pt-PT" sz="2400" noProof="0" dirty="0">
                <a:latin typeface="Arial" panose="020B0604020202020204" pitchFamily="34" charset="0"/>
              </a:rPr>
              <a:t> as </a:t>
            </a:r>
            <a:r>
              <a:rPr lang="pt-PT" sz="2400" noProof="0" dirty="0" err="1">
                <a:latin typeface="Arial" panose="020B0604020202020204" pitchFamily="34" charset="0"/>
              </a:rPr>
              <a:t>the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preferred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first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line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therapy</a:t>
            </a:r>
            <a:r>
              <a:rPr lang="pt-PT" sz="2400" noProof="0" dirty="0">
                <a:latin typeface="Arial" panose="020B0604020202020204" pitchFamily="34" charset="0"/>
              </a:rPr>
              <a:t> for HIV/TB </a:t>
            </a:r>
            <a:r>
              <a:rPr lang="pt-PT" sz="2400" noProof="0" dirty="0" err="1">
                <a:latin typeface="Arial" panose="020B0604020202020204" pitchFamily="34" charset="0"/>
              </a:rPr>
              <a:t>co-infected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patients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</a:pPr>
            <a:r>
              <a:rPr lang="pt-PT" sz="2400" noProof="0" dirty="0" err="1">
                <a:latin typeface="Arial" panose="020B0604020202020204" pitchFamily="34" charset="0"/>
              </a:rPr>
              <a:t>Raltegravir</a:t>
            </a:r>
            <a:r>
              <a:rPr lang="pt-PT" sz="2400" noProof="0" dirty="0">
                <a:latin typeface="Arial" panose="020B0604020202020204" pitchFamily="34" charset="0"/>
              </a:rPr>
              <a:t> 400 mg </a:t>
            </a:r>
            <a:r>
              <a:rPr lang="pt-PT" sz="2400" noProof="0" dirty="0" err="1">
                <a:latin typeface="Arial" panose="020B0604020202020204" pitchFamily="34" charset="0"/>
              </a:rPr>
              <a:t>bid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may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represent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an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alternative</a:t>
            </a:r>
            <a:r>
              <a:rPr lang="pt-PT" sz="2400" noProof="0" dirty="0">
                <a:latin typeface="Arial" panose="020B0604020202020204" pitchFamily="34" charset="0"/>
              </a:rPr>
              <a:t> in </a:t>
            </a:r>
            <a:r>
              <a:rPr lang="pt-PT" sz="2400" noProof="0" dirty="0" err="1">
                <a:latin typeface="Arial" panose="020B0604020202020204" pitchFamily="34" charset="0"/>
              </a:rPr>
              <a:t>selected</a:t>
            </a:r>
            <a:r>
              <a:rPr lang="pt-PT" sz="2400" noProof="0" dirty="0">
                <a:latin typeface="Arial" panose="020B0604020202020204" pitchFamily="34" charset="0"/>
              </a:rPr>
              <a:t> </a:t>
            </a:r>
            <a:r>
              <a:rPr lang="pt-PT" sz="2400" noProof="0" dirty="0" err="1">
                <a:latin typeface="Arial" panose="020B0604020202020204" pitchFamily="34" charset="0"/>
              </a:rPr>
              <a:t>patients</a:t>
            </a:r>
            <a:endParaRPr lang="pt-PT" sz="2400" noProof="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pt-PT" sz="2400" noProof="0" dirty="0">
              <a:latin typeface="Arial" panose="020B0604020202020204" pitchFamily="34" charset="0"/>
            </a:endParaRPr>
          </a:p>
        </p:txBody>
      </p:sp>
      <p:sp>
        <p:nvSpPr>
          <p:cNvPr id="7" name="Espace réservé du numéro de diapositive 11"/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853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-7454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PT" sz="3200" noProof="0" dirty="0">
                <a:latin typeface="+mj-lt"/>
              </a:rPr>
              <a:t>Funding </a:t>
            </a:r>
            <a:r>
              <a:rPr lang="pt-PT" sz="3200" noProof="0" dirty="0" err="1">
                <a:latin typeface="+mj-lt"/>
              </a:rPr>
              <a:t>and</a:t>
            </a:r>
            <a:r>
              <a:rPr lang="pt-PT" sz="3200" noProof="0" dirty="0">
                <a:latin typeface="+mj-lt"/>
              </a:rPr>
              <a:t> </a:t>
            </a:r>
            <a:r>
              <a:rPr lang="pt-PT" sz="3200" noProof="0" dirty="0" err="1">
                <a:latin typeface="+mj-lt"/>
              </a:rPr>
              <a:t>aknowledgements</a:t>
            </a:r>
            <a:endParaRPr lang="pt-PT" sz="3200" noProof="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30669" y="4803998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869025"/>
            <a:ext cx="8219256" cy="1990757"/>
          </a:xfrm>
        </p:spPr>
        <p:txBody>
          <a:bodyPr>
            <a:normAutofit fontScale="92500" lnSpcReduction="20000"/>
          </a:bodyPr>
          <a:lstStyle/>
          <a:p>
            <a:pPr marL="0" lvl="0" indent="0" algn="just" fontAlgn="base">
              <a:spcBef>
                <a:spcPts val="0"/>
              </a:spcBef>
              <a:buNone/>
            </a:pP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The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trial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is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sponsored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and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funded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by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ANRS</a:t>
            </a:r>
          </a:p>
          <a:p>
            <a:pPr marL="0" lvl="0" indent="0" algn="just" fontAlgn="base">
              <a:spcBef>
                <a:spcPts val="0"/>
              </a:spcBef>
              <a:buNone/>
            </a:pP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This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trial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is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co-funded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in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Brazil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by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the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Ministry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of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Health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,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Brazil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.</a:t>
            </a:r>
          </a:p>
          <a:p>
            <a:pPr marL="0" lvl="0" indent="0" algn="just" fontAlgn="base">
              <a:spcBef>
                <a:spcPts val="0"/>
              </a:spcBef>
              <a:buNone/>
            </a:pP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This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trial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is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supported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and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co-funded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by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Merck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and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 Co.</a:t>
            </a:r>
          </a:p>
          <a:p>
            <a:pPr marL="0" lvl="0" indent="0" algn="just" fontAlgn="base">
              <a:spcBef>
                <a:spcPts val="0"/>
              </a:spcBef>
              <a:buNone/>
            </a:pPr>
            <a:endParaRPr lang="pt-PT" sz="1100" kern="0" noProof="0" dirty="0">
              <a:solidFill>
                <a:srgbClr val="000000"/>
              </a:solidFill>
              <a:latin typeface="+mn-lt"/>
              <a:ea typeface="ＭＳ Ｐゴシック" pitchFamily="84" charset="-128"/>
            </a:endParaRPr>
          </a:p>
          <a:p>
            <a:pPr marL="0" lvl="0" indent="0" algn="just" fontAlgn="base">
              <a:spcBef>
                <a:spcPts val="0"/>
              </a:spcBef>
              <a:buNone/>
            </a:pPr>
            <a:r>
              <a:rPr lang="pt-PT" sz="1800" b="1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Aknowledgements</a:t>
            </a:r>
            <a:endParaRPr lang="pt-PT" sz="1800" b="1" kern="0" noProof="0" dirty="0">
              <a:solidFill>
                <a:srgbClr val="000000"/>
              </a:solidFill>
              <a:latin typeface="+mn-lt"/>
              <a:ea typeface="ＭＳ Ｐゴシック" pitchFamily="84" charset="-128"/>
            </a:endParaRPr>
          </a:p>
          <a:p>
            <a:pPr marL="0" lvl="0" indent="0" algn="just" fontAlgn="base">
              <a:spcBef>
                <a:spcPts val="0"/>
              </a:spcBef>
              <a:buNone/>
            </a:pP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Participants for their participation and their commitment</a:t>
            </a:r>
          </a:p>
          <a:p>
            <a:pPr marL="0" lvl="0" indent="0" algn="just" fontAlgn="base">
              <a:spcBef>
                <a:spcPts val="0"/>
              </a:spcBef>
              <a:buNone/>
            </a:pP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National TB and HIV programs from participating countries for their support</a:t>
            </a:r>
          </a:p>
          <a:p>
            <a:pPr marL="0" lvl="0" indent="0" algn="just" fontAlgn="base">
              <a:spcBef>
                <a:spcPts val="0"/>
              </a:spcBef>
              <a:buNone/>
            </a:pP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Scientific Committee and Independent Data Monitoring Committee members</a:t>
            </a:r>
          </a:p>
          <a:p>
            <a:pPr marL="0" lvl="0" indent="0" algn="just" fontAlgn="base">
              <a:spcBef>
                <a:spcPts val="0"/>
              </a:spcBef>
              <a:buNone/>
            </a:pP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ANRS team: C.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Rekacewicz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, M. de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Solère</a:t>
            </a: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, A. </a:t>
            </a:r>
            <a:r>
              <a:rPr lang="pt-PT" sz="1600" kern="0" noProof="0" dirty="0" err="1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Montoyo</a:t>
            </a:r>
            <a:endParaRPr lang="pt-PT" sz="1600" kern="0" noProof="0" dirty="0">
              <a:solidFill>
                <a:srgbClr val="000000"/>
              </a:solidFill>
              <a:latin typeface="+mn-lt"/>
              <a:ea typeface="ＭＳ Ｐゴシック" pitchFamily="84" charset="-128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pt-PT" sz="1600" kern="0" noProof="0" dirty="0">
                <a:solidFill>
                  <a:srgbClr val="000000"/>
                </a:solidFill>
                <a:latin typeface="+mn-lt"/>
                <a:ea typeface="ＭＳ Ｐゴシック" pitchFamily="84" charset="-128"/>
              </a:rPr>
              <a:t>ANRS 12300 REFLATE TB 2 Study Group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t="22011" r="58792" b="59446"/>
          <a:stretch/>
        </p:blipFill>
        <p:spPr bwMode="auto">
          <a:xfrm>
            <a:off x="6664747" y="318428"/>
            <a:ext cx="2159164" cy="110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11"/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14</a:t>
            </a:r>
          </a:p>
        </p:txBody>
      </p:sp>
      <p:pic>
        <p:nvPicPr>
          <p:cNvPr id="8" name="Picture 2" descr="C:\Users\3037137\AppData\Local\Temp\7zO4CC7FCE9\ASSINATURA_MS_GOVERNO_HORIZONT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3"/>
          <a:stretch/>
        </p:blipFill>
        <p:spPr bwMode="auto">
          <a:xfrm>
            <a:off x="827584" y="4155926"/>
            <a:ext cx="149133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3037137\AppData\Local\Microsoft\Windows\Temporary Internet Files\Content.Outlook\DF5J2QF4\cabeçalhoINI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87371"/>
            <a:ext cx="595884" cy="5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ogo_HU_St-Louis_RV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18" y="4137943"/>
            <a:ext cx="1222558" cy="46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55734"/>
              </p:ext>
            </p:extLst>
          </p:nvPr>
        </p:nvGraphicFramePr>
        <p:xfrm>
          <a:off x="457200" y="2750579"/>
          <a:ext cx="7488830" cy="1623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766">
                  <a:extLst>
                    <a:ext uri="{9D8B030D-6E8A-4147-A177-3AD203B41FA5}">
                      <a16:colId xmlns:a16="http://schemas.microsoft.com/office/drawing/2014/main" val="3640964597"/>
                    </a:ext>
                  </a:extLst>
                </a:gridCol>
                <a:gridCol w="1382552">
                  <a:extLst>
                    <a:ext uri="{9D8B030D-6E8A-4147-A177-3AD203B41FA5}">
                      <a16:colId xmlns:a16="http://schemas.microsoft.com/office/drawing/2014/main" val="2121876789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3320750565"/>
                    </a:ext>
                  </a:extLst>
                </a:gridCol>
                <a:gridCol w="1497766">
                  <a:extLst>
                    <a:ext uri="{9D8B030D-6E8A-4147-A177-3AD203B41FA5}">
                      <a16:colId xmlns:a16="http://schemas.microsoft.com/office/drawing/2014/main" val="4072817449"/>
                    </a:ext>
                  </a:extLst>
                </a:gridCol>
                <a:gridCol w="1497766">
                  <a:extLst>
                    <a:ext uri="{9D8B030D-6E8A-4147-A177-3AD203B41FA5}">
                      <a16:colId xmlns:a16="http://schemas.microsoft.com/office/drawing/2014/main" val="2261175075"/>
                    </a:ext>
                  </a:extLst>
                </a:gridCol>
              </a:tblGrid>
              <a:tr h="269552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+mn-lt"/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400" dirty="0">
                          <a:latin typeface="+mn-lt"/>
                        </a:rPr>
                        <a:t>Côte d’Ivoire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400" dirty="0">
                          <a:latin typeface="+mn-lt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400" dirty="0">
                          <a:latin typeface="+mn-lt"/>
                        </a:rPr>
                        <a:t>Mozambique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fr-FR" sz="1400" dirty="0">
                          <a:latin typeface="+mn-lt"/>
                        </a:rPr>
                        <a:t>Vietnam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438169"/>
                  </a:ext>
                </a:extLst>
              </a:tr>
              <a:tr h="135353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B.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Grinsztejn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V.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Veloso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	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R.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Escada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S. Wagner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E.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Messou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S.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Eholié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JB.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Ntakpé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DA.Diomandé</a:t>
                      </a: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N. de Castro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JM. Molina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C.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Delaugerre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O. Marcy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X.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Anglaret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C.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Chazallon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N. Bhatt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C.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Khosa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I.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Timana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D.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Nhumaio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G. Do Chau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B. Nguyen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D.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Laureillard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D.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Rapoud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A.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84" charset="-128"/>
                          <a:cs typeface="Arial" pitchFamily="34" charset="0"/>
                        </a:rPr>
                        <a:t>Domergue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84" charset="-128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fr-FR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53073"/>
                  </a:ext>
                </a:extLst>
              </a:tr>
            </a:tbl>
          </a:graphicData>
        </a:graphic>
      </p:graphicFrame>
      <p:grpSp>
        <p:nvGrpSpPr>
          <p:cNvPr id="18" name="Group 5"/>
          <p:cNvGrpSpPr>
            <a:grpSpLocks noChangeAspect="1"/>
          </p:cNvGrpSpPr>
          <p:nvPr/>
        </p:nvGrpSpPr>
        <p:grpSpPr bwMode="auto">
          <a:xfrm>
            <a:off x="2371442" y="4070367"/>
            <a:ext cx="729044" cy="562596"/>
            <a:chOff x="8591" y="1031"/>
            <a:chExt cx="2432" cy="2218"/>
          </a:xfrm>
        </p:grpSpPr>
        <p:pic>
          <p:nvPicPr>
            <p:cNvPr id="20" name="Picture 6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91" y="1031"/>
              <a:ext cx="2089" cy="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WordArt 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591" y="3011"/>
              <a:ext cx="2432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8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Programme PAC-CI</a:t>
              </a:r>
            </a:p>
          </p:txBody>
        </p:sp>
      </p:grpSp>
      <p:pic>
        <p:nvPicPr>
          <p:cNvPr id="22" name="Picture 4" descr="LogoGenerique"/>
          <p:cNvPicPr>
            <a:picLocks noChangeAspect="1" noChangeArrowheads="1"/>
          </p:cNvPicPr>
          <p:nvPr/>
        </p:nvPicPr>
        <p:blipFill>
          <a:blip r:embed="rId8" cstate="print"/>
          <a:srcRect l="35010"/>
          <a:stretch>
            <a:fillRect/>
          </a:stretch>
        </p:blipFill>
        <p:spPr bwMode="auto">
          <a:xfrm>
            <a:off x="4392538" y="4155926"/>
            <a:ext cx="1266542" cy="48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D:\Zoe\Other stuff\bv-pham-ngoc-thac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227" y="3905551"/>
            <a:ext cx="755576" cy="7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26" y="4120713"/>
            <a:ext cx="1296587" cy="52020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2" b="11317"/>
          <a:stretch/>
        </p:blipFill>
        <p:spPr>
          <a:xfrm>
            <a:off x="6933956" y="4070367"/>
            <a:ext cx="1126081" cy="5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Disclosures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063229"/>
            <a:ext cx="7200800" cy="3394472"/>
          </a:xfrm>
        </p:spPr>
        <p:txBody>
          <a:bodyPr>
            <a:normAutofit/>
          </a:bodyPr>
          <a:lstStyle/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Grant </a:t>
            </a:r>
            <a:r>
              <a:rPr lang="fr-FR" sz="2000" dirty="0" err="1"/>
              <a:t>research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Gilead</a:t>
            </a:r>
            <a:r>
              <a:rPr lang="fr-FR" sz="2000" dirty="0"/>
              <a:t> not </a:t>
            </a:r>
            <a:r>
              <a:rPr lang="fr-FR" sz="2000" dirty="0" err="1"/>
              <a:t>related</a:t>
            </a:r>
            <a:r>
              <a:rPr lang="fr-FR" sz="2000" dirty="0"/>
              <a:t> to the </a:t>
            </a:r>
            <a:r>
              <a:rPr lang="fr-FR" sz="2000" dirty="0" err="1"/>
              <a:t>present</a:t>
            </a:r>
            <a:r>
              <a:rPr lang="fr-FR" sz="2000" dirty="0"/>
              <a:t> </a:t>
            </a:r>
            <a:r>
              <a:rPr lang="fr-FR" sz="2000" dirty="0" err="1"/>
              <a:t>study</a:t>
            </a:r>
            <a:r>
              <a:rPr lang="fr-FR" sz="2000" dirty="0"/>
              <a:t> (Voice program 2015) </a:t>
            </a:r>
          </a:p>
        </p:txBody>
      </p:sp>
      <p:sp>
        <p:nvSpPr>
          <p:cNvPr id="5" name="Espace réservé du numéro de diapositive 11">
            <a:extLst>
              <a:ext uri="{FF2B5EF4-FFF2-40B4-BE49-F238E27FC236}">
                <a16:creationId xmlns:a16="http://schemas.microsoft.com/office/drawing/2014/main" id="{F25A98ED-FE9C-43CE-99BA-72FE476FE2FA}"/>
              </a:ext>
            </a:extLst>
          </p:cNvPr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1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PT" sz="3200" noProof="0" dirty="0" err="1">
                <a:latin typeface="+mj-lt"/>
              </a:rPr>
              <a:t>Alternatives</a:t>
            </a:r>
            <a:r>
              <a:rPr lang="pt-PT" sz="3200" noProof="0" dirty="0">
                <a:latin typeface="+mj-lt"/>
              </a:rPr>
              <a:t> to efavirenz in HIV/TB </a:t>
            </a:r>
            <a:r>
              <a:rPr lang="pt-PT" sz="3200" noProof="0" dirty="0" err="1">
                <a:latin typeface="+mj-lt"/>
              </a:rPr>
              <a:t>co-infection</a:t>
            </a:r>
            <a:endParaRPr lang="pt-PT" sz="3200" noProof="0" dirty="0">
              <a:latin typeface="+mj-lt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79512" y="984126"/>
            <a:ext cx="3924117" cy="334461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PT" sz="1600" dirty="0">
                <a:latin typeface="+mn-lt"/>
              </a:rPr>
              <a:t>Alternatives to Efavirenz </a:t>
            </a:r>
            <a:r>
              <a:rPr lang="pt-PT" sz="1600" noProof="0" dirty="0">
                <a:latin typeface="+mn-lt"/>
              </a:rPr>
              <a:t>(EFV)-based regimens are  needed for patients  co-infected with HIV and tuberculosis (HIV/TB) :  CNS tolerance and drug resistance to NNRTIs</a:t>
            </a:r>
          </a:p>
          <a:p>
            <a:pPr algn="just">
              <a:lnSpc>
                <a:spcPct val="90000"/>
              </a:lnSpc>
            </a:pPr>
            <a:endParaRPr lang="pt-PT" sz="1600" noProof="0" dirty="0">
              <a:latin typeface="+mn-lt"/>
            </a:endParaRPr>
          </a:p>
          <a:p>
            <a:pPr algn="just">
              <a:lnSpc>
                <a:spcPct val="90000"/>
              </a:lnSpc>
            </a:pPr>
            <a:r>
              <a:rPr lang="pt-PT" sz="1600" noProof="0" dirty="0">
                <a:latin typeface="+mn-lt"/>
              </a:rPr>
              <a:t>Integrase inhibitors (INSTIs) have been assessed as alternatives </a:t>
            </a:r>
          </a:p>
          <a:p>
            <a:pPr algn="just">
              <a:lnSpc>
                <a:spcPct val="90000"/>
              </a:lnSpc>
            </a:pPr>
            <a:endParaRPr lang="pt-PT" sz="1600" dirty="0">
              <a:latin typeface="+mn-lt"/>
            </a:endParaRPr>
          </a:p>
          <a:p>
            <a:pPr algn="just">
              <a:lnSpc>
                <a:spcPct val="90000"/>
              </a:lnSpc>
            </a:pPr>
            <a:r>
              <a:rPr lang="pt-PT" sz="1600" noProof="0" dirty="0">
                <a:latin typeface="+mn-lt"/>
              </a:rPr>
              <a:t>Dolutegravir (DTG) and raltegravir (RAL) PK show interaction with rifampin (RIF) is compensated when double dose of INSTI is used</a:t>
            </a:r>
          </a:p>
          <a:p>
            <a:pPr lvl="1" algn="just">
              <a:lnSpc>
                <a:spcPct val="90000"/>
              </a:lnSpc>
            </a:pPr>
            <a:endParaRPr lang="pt-PT" sz="1600" dirty="0">
              <a:latin typeface="+mn-lt"/>
            </a:endParaRPr>
          </a:p>
          <a:p>
            <a:pPr lvl="1" algn="just">
              <a:lnSpc>
                <a:spcPct val="90000"/>
              </a:lnSpc>
            </a:pPr>
            <a:endParaRPr lang="pt-PT" sz="1600" dirty="0">
              <a:latin typeface="+mn-lt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pt-PT" sz="1600" dirty="0">
              <a:latin typeface="+mn-lt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pt-PT" sz="1600" noProof="0" dirty="0">
              <a:latin typeface="+mn-lt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pt-PT" sz="1600" noProof="0" dirty="0">
              <a:latin typeface="+mn-lt"/>
            </a:endParaRPr>
          </a:p>
          <a:p>
            <a:pPr lvl="2" algn="just">
              <a:lnSpc>
                <a:spcPct val="90000"/>
              </a:lnSpc>
            </a:pPr>
            <a:endParaRPr lang="pt-PT" sz="1600" baseline="30000" noProof="0" dirty="0">
              <a:latin typeface="+mn-lt"/>
            </a:endParaRPr>
          </a:p>
          <a:p>
            <a:pPr marL="0" indent="0" algn="just">
              <a:buNone/>
            </a:pPr>
            <a:endParaRPr lang="pt-PT" sz="1600" noProof="0" dirty="0">
              <a:latin typeface="+mn-lt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4376738" y="987425"/>
            <a:ext cx="4767262" cy="3609975"/>
          </a:xfrm>
        </p:spPr>
        <p:txBody>
          <a:bodyPr>
            <a:normAutofit/>
          </a:bodyPr>
          <a:lstStyle/>
          <a:p>
            <a:pPr algn="just"/>
            <a:r>
              <a:rPr lang="pt-PT" sz="1600" dirty="0">
                <a:latin typeface="+mn-lt"/>
              </a:rPr>
              <a:t>INSPIRING study : </a:t>
            </a:r>
            <a:r>
              <a:rPr lang="en-US" sz="1600" dirty="0">
                <a:latin typeface="+mn-lt"/>
              </a:rPr>
              <a:t>phase 3b non comparative, randomized, open-label trial</a:t>
            </a:r>
            <a:r>
              <a:rPr lang="pt-PT" sz="1600" dirty="0">
                <a:latin typeface="+mn-lt"/>
              </a:rPr>
              <a:t> evaluating DTG 50mg bid vs EFV 600mg qd</a:t>
            </a:r>
          </a:p>
          <a:p>
            <a:pPr algn="just"/>
            <a:endParaRPr lang="pt-PT" sz="1600" dirty="0">
              <a:latin typeface="+mn-lt"/>
            </a:endParaRPr>
          </a:p>
          <a:p>
            <a:pPr algn="just"/>
            <a:endParaRPr lang="pt-PT" sz="1600" dirty="0">
              <a:latin typeface="+mn-lt"/>
            </a:endParaRPr>
          </a:p>
          <a:p>
            <a:pPr algn="just"/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355975" y="4683919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88787" y="4190237"/>
            <a:ext cx="1976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Dooley</a:t>
            </a:r>
            <a:r>
              <a:rPr lang="fr-FR" sz="1200" dirty="0"/>
              <a:t> KE </a:t>
            </a:r>
            <a:r>
              <a:rPr lang="fr-FR" sz="1200" i="1" dirty="0"/>
              <a:t>et al</a:t>
            </a:r>
            <a:r>
              <a:rPr lang="fr-FR" sz="1200" dirty="0"/>
              <a:t>. CID 2019</a:t>
            </a:r>
          </a:p>
        </p:txBody>
      </p:sp>
      <p:sp>
        <p:nvSpPr>
          <p:cNvPr id="11" name="Espace réservé du numéro de diapositive 11"/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23750" r="7561" b="7252"/>
          <a:stretch/>
        </p:blipFill>
        <p:spPr bwMode="auto">
          <a:xfrm>
            <a:off x="4221250" y="1851670"/>
            <a:ext cx="4944900" cy="228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116" y="-164554"/>
            <a:ext cx="8018280" cy="857250"/>
          </a:xfrm>
        </p:spPr>
        <p:txBody>
          <a:bodyPr>
            <a:normAutofit/>
          </a:bodyPr>
          <a:lstStyle/>
          <a:p>
            <a:r>
              <a:rPr lang="fr-FR" sz="3200" dirty="0" err="1">
                <a:latin typeface="+mj-lt"/>
              </a:rPr>
              <a:t>What</a:t>
            </a:r>
            <a:r>
              <a:rPr lang="fr-FR" sz="3200" dirty="0">
                <a:latin typeface="+mj-lt"/>
              </a:rPr>
              <a:t> </a:t>
            </a:r>
            <a:r>
              <a:rPr lang="fr-FR" sz="3200" dirty="0" err="1">
                <a:latin typeface="+mj-lt"/>
              </a:rPr>
              <a:t>is</a:t>
            </a:r>
            <a:r>
              <a:rPr lang="fr-FR" sz="3200" dirty="0">
                <a:latin typeface="+mj-lt"/>
              </a:rPr>
              <a:t> the </a:t>
            </a:r>
            <a:r>
              <a:rPr lang="fr-FR" sz="3200" dirty="0" err="1">
                <a:latin typeface="+mj-lt"/>
              </a:rPr>
              <a:t>appropriate</a:t>
            </a:r>
            <a:r>
              <a:rPr lang="fr-FR" sz="3200" dirty="0">
                <a:latin typeface="+mj-lt"/>
              </a:rPr>
              <a:t> dose of </a:t>
            </a:r>
            <a:r>
              <a:rPr lang="fr-FR" sz="3200" dirty="0" err="1">
                <a:latin typeface="+mj-lt"/>
              </a:rPr>
              <a:t>raltegravir</a:t>
            </a:r>
            <a:r>
              <a:rPr lang="fr-FR" sz="3200" dirty="0">
                <a:latin typeface="+mj-lt"/>
              </a:rPr>
              <a:t>?</a:t>
            </a:r>
          </a:p>
        </p:txBody>
      </p:sp>
      <p:sp>
        <p:nvSpPr>
          <p:cNvPr id="4" name="Espace réservé du contenu 8"/>
          <p:cNvSpPr>
            <a:spLocks noGrp="1"/>
          </p:cNvSpPr>
          <p:nvPr>
            <p:ph idx="1"/>
          </p:nvPr>
        </p:nvSpPr>
        <p:spPr>
          <a:xfrm>
            <a:off x="0" y="782377"/>
            <a:ext cx="4572000" cy="3996444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fr-FR" sz="1800" dirty="0">
                <a:latin typeface="+mn-lt"/>
              </a:rPr>
              <a:t>Phase II: ANRS 12180 REFLATE TB</a:t>
            </a:r>
          </a:p>
          <a:p>
            <a:pPr marL="400050" lvl="2" indent="0">
              <a:buNone/>
            </a:pPr>
            <a:r>
              <a:rPr lang="fr-FR" sz="1400" dirty="0" err="1">
                <a:latin typeface="+mn-lt"/>
              </a:rPr>
              <a:t>Evaluate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efficacy</a:t>
            </a:r>
            <a:r>
              <a:rPr lang="fr-FR" sz="1400" dirty="0">
                <a:latin typeface="+mn-lt"/>
              </a:rPr>
              <a:t> and </a:t>
            </a:r>
            <a:r>
              <a:rPr lang="fr-FR" sz="1400" dirty="0" err="1">
                <a:latin typeface="+mn-lt"/>
              </a:rPr>
              <a:t>safety</a:t>
            </a:r>
            <a:r>
              <a:rPr lang="fr-FR" sz="1400" dirty="0">
                <a:latin typeface="+mn-lt"/>
              </a:rPr>
              <a:t> of RAL 400 mg </a:t>
            </a:r>
            <a:r>
              <a:rPr lang="fr-FR" sz="1400" dirty="0" err="1">
                <a:latin typeface="+mn-lt"/>
              </a:rPr>
              <a:t>bid</a:t>
            </a:r>
            <a:r>
              <a:rPr lang="fr-FR" sz="1400" dirty="0">
                <a:latin typeface="+mn-lt"/>
              </a:rPr>
              <a:t>, RAL 800 mg </a:t>
            </a:r>
            <a:r>
              <a:rPr lang="fr-FR" sz="1400" dirty="0" err="1">
                <a:latin typeface="+mn-lt"/>
              </a:rPr>
              <a:t>bid</a:t>
            </a:r>
            <a:r>
              <a:rPr lang="fr-FR" sz="1400" dirty="0">
                <a:latin typeface="+mn-lt"/>
              </a:rPr>
              <a:t>, or EFV 600 mg </a:t>
            </a:r>
            <a:r>
              <a:rPr lang="fr-FR" sz="1400" dirty="0" err="1">
                <a:latin typeface="+mn-lt"/>
              </a:rPr>
              <a:t>qd</a:t>
            </a:r>
            <a:r>
              <a:rPr lang="fr-FR" sz="1400" dirty="0">
                <a:latin typeface="+mn-lt"/>
              </a:rPr>
              <a:t>  in TB/HIV patients on RIF </a:t>
            </a:r>
            <a:r>
              <a:rPr lang="fr-FR" sz="1400" dirty="0" err="1">
                <a:latin typeface="+mn-lt"/>
              </a:rPr>
              <a:t>containing</a:t>
            </a:r>
            <a:r>
              <a:rPr lang="fr-FR" sz="1400" dirty="0">
                <a:latin typeface="+mn-lt"/>
              </a:rPr>
              <a:t> TB </a:t>
            </a:r>
            <a:r>
              <a:rPr lang="fr-FR" sz="1400" dirty="0" err="1">
                <a:latin typeface="+mn-lt"/>
              </a:rPr>
              <a:t>treatment</a:t>
            </a:r>
            <a:r>
              <a:rPr lang="fr-FR" sz="1400" dirty="0">
                <a:latin typeface="+mn-lt"/>
              </a:rPr>
              <a:t> </a:t>
            </a:r>
          </a:p>
          <a:p>
            <a:pPr marL="400050" lvl="2" indent="0">
              <a:buNone/>
            </a:pPr>
            <a:endParaRPr lang="fr-FR" sz="1400" dirty="0">
              <a:latin typeface="+mn-lt"/>
            </a:endParaRPr>
          </a:p>
          <a:p>
            <a:pPr marL="342900" lvl="1" indent="-342900">
              <a:buFont typeface="Arial"/>
              <a:buChar char="•"/>
            </a:pPr>
            <a:r>
              <a:rPr lang="fr-FR" sz="1800" dirty="0" err="1">
                <a:latin typeface="+mn-lt"/>
              </a:rPr>
              <a:t>Choice</a:t>
            </a:r>
            <a:r>
              <a:rPr lang="fr-FR" sz="1800" dirty="0">
                <a:latin typeface="+mn-lt"/>
              </a:rPr>
              <a:t> of the RAL dose: 400mg </a:t>
            </a:r>
            <a:r>
              <a:rPr lang="fr-FR" sz="1800" dirty="0" err="1">
                <a:latin typeface="+mn-lt"/>
              </a:rPr>
              <a:t>bid</a:t>
            </a:r>
            <a:r>
              <a:rPr lang="fr-FR" sz="1800" dirty="0">
                <a:latin typeface="+mn-lt"/>
              </a:rPr>
              <a:t> vs. 800mg </a:t>
            </a:r>
            <a:r>
              <a:rPr lang="fr-FR" sz="1800" dirty="0" err="1">
                <a:latin typeface="+mn-lt"/>
              </a:rPr>
              <a:t>bid</a:t>
            </a:r>
            <a:endParaRPr lang="fr-FR" sz="1800" dirty="0">
              <a:latin typeface="+mn-lt"/>
            </a:endParaRPr>
          </a:p>
          <a:p>
            <a:pPr marL="742950" lvl="2" indent="-342900"/>
            <a:r>
              <a:rPr lang="en-US" sz="1400" dirty="0">
                <a:latin typeface="+mn-lt"/>
              </a:rPr>
              <a:t>Similar proportion of patients with HIV RNA&lt;50 copies/mL at W48 </a:t>
            </a:r>
          </a:p>
          <a:p>
            <a:pPr marL="742950" lvl="2" indent="-342900"/>
            <a:r>
              <a:rPr lang="en-US" sz="1400" dirty="0">
                <a:latin typeface="+mn-lt"/>
              </a:rPr>
              <a:t>Drug-drug interaction (DDI) lower than that observed in healthy volunteers </a:t>
            </a:r>
          </a:p>
          <a:p>
            <a:pPr marL="742950" lvl="2" indent="-342900"/>
            <a:r>
              <a:rPr lang="en-US" sz="1400" dirty="0">
                <a:latin typeface="+mn-lt"/>
              </a:rPr>
              <a:t>Better tolerance profile : 2 patients experienced grade 3-4 hepatotoxicity in the RAL 800 mg bid </a:t>
            </a:r>
          </a:p>
          <a:p>
            <a:pPr marL="742950" lvl="2" indent="-342900"/>
            <a:r>
              <a:rPr lang="fr-FR" sz="1400" dirty="0" err="1">
                <a:latin typeface="+mn-lt"/>
              </a:rPr>
              <a:t>Pill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burden</a:t>
            </a:r>
            <a:r>
              <a:rPr lang="fr-FR" sz="1400" dirty="0">
                <a:latin typeface="+mn-lt"/>
              </a:rPr>
              <a:t> and </a:t>
            </a:r>
            <a:r>
              <a:rPr lang="fr-FR" sz="1400" dirty="0" err="1">
                <a:latin typeface="+mn-lt"/>
              </a:rPr>
              <a:t>cost</a:t>
            </a:r>
            <a:r>
              <a:rPr lang="fr-FR" sz="1400" dirty="0">
                <a:latin typeface="+mn-lt"/>
              </a:rPr>
              <a:t> </a:t>
            </a:r>
            <a:endParaRPr lang="fr-FR" sz="1400" baseline="300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53100" y="434573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Grinsztejn </a:t>
            </a:r>
            <a:r>
              <a:rPr lang="fr-FR" sz="800" i="1" dirty="0"/>
              <a:t>et al. </a:t>
            </a:r>
            <a:r>
              <a:rPr lang="fr-FR" sz="800" dirty="0"/>
              <a:t>Lancet HIV 2014</a:t>
            </a:r>
          </a:p>
          <a:p>
            <a:r>
              <a:rPr lang="fr-FR" sz="800" dirty="0" err="1"/>
              <a:t>Taburet</a:t>
            </a:r>
            <a:r>
              <a:rPr lang="fr-FR" sz="800" dirty="0"/>
              <a:t> e</a:t>
            </a:r>
            <a:r>
              <a:rPr lang="fr-FR" sz="800" i="1" dirty="0"/>
              <a:t>t al</a:t>
            </a:r>
            <a:r>
              <a:rPr lang="fr-FR" sz="800" dirty="0"/>
              <a:t>. CID 2015</a:t>
            </a:r>
          </a:p>
          <a:p>
            <a:endParaRPr lang="fr-FR" sz="800" dirty="0" err="1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13763"/>
              </p:ext>
            </p:extLst>
          </p:nvPr>
        </p:nvGraphicFramePr>
        <p:xfrm>
          <a:off x="5117373" y="483518"/>
          <a:ext cx="333888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39" y="2516014"/>
            <a:ext cx="4717661" cy="17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7689773" y="3723878"/>
            <a:ext cx="868623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48044" y="4807396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sp>
        <p:nvSpPr>
          <p:cNvPr id="9" name="Espace réservé du numéro de diapositive 11">
            <a:extLst>
              <a:ext uri="{FF2B5EF4-FFF2-40B4-BE49-F238E27FC236}">
                <a16:creationId xmlns:a16="http://schemas.microsoft.com/office/drawing/2014/main" id="{935A9229-7EF0-4D4D-9BEC-0CE3FE05C19B}"/>
              </a:ext>
            </a:extLst>
          </p:cNvPr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92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èche droite 35"/>
          <p:cNvSpPr/>
          <p:nvPr/>
        </p:nvSpPr>
        <p:spPr>
          <a:xfrm>
            <a:off x="659254" y="3003798"/>
            <a:ext cx="1463534" cy="812865"/>
          </a:xfrm>
          <a:prstGeom prst="rightArrow">
            <a:avLst>
              <a:gd name="adj1" fmla="val 81735"/>
              <a:gd name="adj2" fmla="val 50000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HIV/TB </a:t>
            </a:r>
            <a:r>
              <a:rPr lang="fr-FR" sz="1200" b="1" dirty="0" err="1">
                <a:solidFill>
                  <a:schemeClr val="tx1"/>
                </a:solidFill>
              </a:rPr>
              <a:t>co-infected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b="1" dirty="0" err="1">
                <a:solidFill>
                  <a:schemeClr val="tx1"/>
                </a:solidFill>
              </a:rPr>
              <a:t>adults</a:t>
            </a:r>
            <a:r>
              <a:rPr lang="fr-FR" sz="1200" b="1" dirty="0">
                <a:solidFill>
                  <a:schemeClr val="tx1"/>
                </a:solidFill>
              </a:rPr>
              <a:t> on TB </a:t>
            </a:r>
            <a:r>
              <a:rPr lang="fr-FR" sz="1200" b="1" dirty="0" err="1">
                <a:solidFill>
                  <a:schemeClr val="tx1"/>
                </a:solidFill>
              </a:rPr>
              <a:t>Tx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568952" cy="857250"/>
          </a:xfrm>
        </p:spPr>
        <p:txBody>
          <a:bodyPr>
            <a:noAutofit/>
          </a:bodyPr>
          <a:lstStyle/>
          <a:p>
            <a:pPr algn="l"/>
            <a:r>
              <a:rPr lang="pt-PT" sz="3200" noProof="0" dirty="0" err="1">
                <a:latin typeface="+mj-lt"/>
              </a:rPr>
              <a:t>Study</a:t>
            </a:r>
            <a:r>
              <a:rPr lang="pt-PT" sz="3600" noProof="0" dirty="0">
                <a:latin typeface="+mj-lt"/>
              </a:rPr>
              <a:t> design</a:t>
            </a:r>
          </a:p>
        </p:txBody>
      </p:sp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2614268" y="4025508"/>
            <a:ext cx="436018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 W0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Arial" pitchFamily="84" charset="0"/>
              <a:cs typeface="Arial" pitchFamily="84" charset="0"/>
            </a:endParaRPr>
          </a:p>
        </p:txBody>
      </p:sp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5218411" y="4011910"/>
            <a:ext cx="757237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W24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Arial" pitchFamily="84" charset="0"/>
              <a:cs typeface="Arial" pitchFamily="84" charset="0"/>
            </a:endParaRPr>
          </a:p>
        </p:txBody>
      </p:sp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7812360" y="4011910"/>
            <a:ext cx="569068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 </a:t>
            </a:r>
            <a:r>
              <a:rPr lang="en-US" sz="1400" b="1" dirty="0">
                <a:solidFill>
                  <a:srgbClr val="111355">
                    <a:lumMod val="60000"/>
                    <a:lumOff val="40000"/>
                  </a:srgbClr>
                </a:solidFill>
                <a:latin typeface="+mn-lt"/>
              </a:rPr>
              <a:t>W48</a:t>
            </a:r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5580112" y="3912156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</p:txBody>
      </p:sp>
      <p:sp>
        <p:nvSpPr>
          <p:cNvPr id="13" name="Line 91"/>
          <p:cNvSpPr>
            <a:spLocks noChangeShapeType="1"/>
          </p:cNvSpPr>
          <p:nvPr/>
        </p:nvSpPr>
        <p:spPr bwMode="auto">
          <a:xfrm flipV="1">
            <a:off x="2484066" y="3003798"/>
            <a:ext cx="359742" cy="2879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</p:txBody>
      </p:sp>
      <p:sp>
        <p:nvSpPr>
          <p:cNvPr id="14" name="Line 92"/>
          <p:cNvSpPr>
            <a:spLocks noChangeShapeType="1"/>
          </p:cNvSpPr>
          <p:nvPr/>
        </p:nvSpPr>
        <p:spPr bwMode="auto">
          <a:xfrm>
            <a:off x="2464869" y="3568829"/>
            <a:ext cx="378939" cy="2682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</p:txBody>
      </p:sp>
      <p:sp>
        <p:nvSpPr>
          <p:cNvPr id="15" name="Text Box 98"/>
          <p:cNvSpPr txBox="1">
            <a:spLocks noChangeArrowheads="1"/>
          </p:cNvSpPr>
          <p:nvPr/>
        </p:nvSpPr>
        <p:spPr bwMode="auto">
          <a:xfrm>
            <a:off x="3383286" y="3495669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+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RAL 800 mg bid    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                          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99"/>
          <p:cNvSpPr txBox="1">
            <a:spLocks noChangeArrowheads="1"/>
          </p:cNvSpPr>
          <p:nvPr/>
        </p:nvSpPr>
        <p:spPr bwMode="auto">
          <a:xfrm>
            <a:off x="2832277" y="2931790"/>
            <a:ext cx="52906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TDF /3TC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qd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 +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EFV 600 mg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qd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 Box 100"/>
          <p:cNvSpPr txBox="1">
            <a:spLocks noChangeArrowheads="1"/>
          </p:cNvSpPr>
          <p:nvPr/>
        </p:nvSpPr>
        <p:spPr bwMode="auto">
          <a:xfrm>
            <a:off x="2832277" y="3507854"/>
            <a:ext cx="5290672" cy="369332"/>
          </a:xfrm>
          <a:prstGeom prst="rect">
            <a:avLst/>
          </a:prstGeom>
          <a:solidFill>
            <a:srgbClr val="FF9FEA"/>
          </a:solidFill>
          <a:ln w="38100">
            <a:solidFill>
              <a:srgbClr val="FF9FEA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TDF/3TC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qd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+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RAL 400 mg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bid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Arial" pitchFamily="84" charset="0"/>
              <a:cs typeface="Arial" pitchFamily="84" charset="0"/>
            </a:endParaRP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6444208" y="1779662"/>
            <a:ext cx="2339752" cy="776244"/>
          </a:xfrm>
          <a:prstGeom prst="rect">
            <a:avLst/>
          </a:prstGeom>
          <a:noFill/>
          <a:ln w="38100">
            <a:solidFill>
              <a:srgbClr val="3338D6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Primary endpoint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3338D6"/>
                </a:solidFill>
                <a:latin typeface="+mn-lt"/>
              </a:rPr>
              <a:t>FDA snapshot</a:t>
            </a:r>
            <a:endParaRPr kumimoji="0" lang="en-US" sz="1400" b="1" i="0" strike="noStrike" kern="1200" cap="none" spc="0" normalizeH="0" baseline="0" noProof="0" dirty="0">
              <a:ln>
                <a:noFill/>
              </a:ln>
              <a:solidFill>
                <a:srgbClr val="3338D6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HIV-1 RNA &lt; 50 copies/mL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22789" y="4264496"/>
            <a:ext cx="3752626" cy="36240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TB Treatment RHZE2/RH4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</p:txBody>
      </p:sp>
      <p:sp>
        <p:nvSpPr>
          <p:cNvPr id="20" name="Text Box 114"/>
          <p:cNvSpPr txBox="1">
            <a:spLocks noChangeArrowheads="1"/>
          </p:cNvSpPr>
          <p:nvPr/>
        </p:nvSpPr>
        <p:spPr bwMode="auto">
          <a:xfrm>
            <a:off x="251520" y="1779662"/>
            <a:ext cx="2279003" cy="1015663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Inclusion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criteria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HIV1 infection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ART naïve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Confirmed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or probable TB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Standard TB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Tx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≤8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weeks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</p:txBody>
      </p:sp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2699792" y="1779662"/>
            <a:ext cx="3509458" cy="10156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Exclusion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criteria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HIV2  infection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TB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meningitis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ALT &gt;5ULN,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Hb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&lt;6.5g/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dL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C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reat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cl. &lt;60mL/min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84" charset="-128"/>
              </a:rPr>
              <a:t> Pregnancy/breastfeeding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2832277" y="4011910"/>
            <a:ext cx="5290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2117018" y="3291830"/>
            <a:ext cx="580802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1:1*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Arial" pitchFamily="84" charset="0"/>
              <a:cs typeface="Arial" pitchFamily="8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8071806" y="2571750"/>
            <a:ext cx="45719" cy="323907"/>
          </a:xfrm>
          <a:prstGeom prst="downArrow">
            <a:avLst/>
          </a:prstGeom>
          <a:solidFill>
            <a:srgbClr val="3338D6"/>
          </a:solidFill>
          <a:ln>
            <a:solidFill>
              <a:srgbClr val="333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79512" y="627534"/>
            <a:ext cx="828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11355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</a:rPr>
              <a:t>Phase III open label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11355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</a:rPr>
              <a:t>randomized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11355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</a:rPr>
              <a:t> non-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11355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</a:rPr>
              <a:t>inferiority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11355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11355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</a:rPr>
              <a:t>multicenter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11355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</a:rPr>
              <a:t> trial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Brazil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Côte d’Ivoire, France, Mozambique, Vietnam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230 patients/arm (</a:t>
            </a:r>
            <a:r>
              <a:rPr lang="fr-FR" sz="1400" i="1" dirty="0">
                <a:solidFill>
                  <a:prstClr val="black"/>
                </a:solidFill>
                <a:latin typeface="+mn-lt"/>
              </a:rPr>
              <a:t>80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% power, non-inf.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margin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-12%, one-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sided</a:t>
            </a:r>
            <a:r>
              <a:rPr kumimoji="0" lang="fr-FR" sz="1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1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α</a:t>
            </a:r>
            <a:r>
              <a:rPr kumimoji="0" lang="fr-FR" sz="1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=2.5%)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218411" y="4379207"/>
            <a:ext cx="1756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+mn-lt"/>
              </a:rPr>
              <a:t>*Stratification by country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730669" y="4803998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1843782" y="4011910"/>
            <a:ext cx="52906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8"/>
          <p:cNvSpPr txBox="1">
            <a:spLocks noChangeArrowheads="1"/>
          </p:cNvSpPr>
          <p:nvPr/>
        </p:nvSpPr>
        <p:spPr bwMode="auto">
          <a:xfrm>
            <a:off x="1002934" y="4011910"/>
            <a:ext cx="1461935" cy="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pitchFamily="84" charset="0"/>
                <a:cs typeface="Arial" pitchFamily="84" charset="0"/>
              </a:rPr>
              <a:t> Screening </a:t>
            </a:r>
            <a:r>
              <a:rPr lang="en-US" sz="1200" b="1" dirty="0">
                <a:solidFill>
                  <a:prstClr val="black"/>
                </a:solidFill>
                <a:latin typeface="+mn-lt"/>
                <a:ea typeface="Arial" pitchFamily="84" charset="0"/>
                <a:cs typeface="Arial" pitchFamily="84" charset="0"/>
              </a:rPr>
              <a:t>(W-2)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Arial" pitchFamily="84" charset="0"/>
              <a:cs typeface="Arial" pitchFamily="84" charset="0"/>
            </a:endParaRPr>
          </a:p>
        </p:txBody>
      </p:sp>
      <p:sp>
        <p:nvSpPr>
          <p:cNvPr id="33" name="Line 83"/>
          <p:cNvSpPr>
            <a:spLocks noChangeShapeType="1"/>
          </p:cNvSpPr>
          <p:nvPr/>
        </p:nvSpPr>
        <p:spPr bwMode="auto">
          <a:xfrm>
            <a:off x="8116708" y="3912156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</p:txBody>
      </p:sp>
      <p:sp>
        <p:nvSpPr>
          <p:cNvPr id="34" name="Line 83"/>
          <p:cNvSpPr>
            <a:spLocks noChangeShapeType="1"/>
          </p:cNvSpPr>
          <p:nvPr/>
        </p:nvSpPr>
        <p:spPr bwMode="auto">
          <a:xfrm>
            <a:off x="2849480" y="3912156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</p:txBody>
      </p:sp>
      <p:sp>
        <p:nvSpPr>
          <p:cNvPr id="35" name="Line 83"/>
          <p:cNvSpPr>
            <a:spLocks noChangeShapeType="1"/>
          </p:cNvSpPr>
          <p:nvPr/>
        </p:nvSpPr>
        <p:spPr bwMode="auto">
          <a:xfrm>
            <a:off x="1849546" y="3912156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itchFamily="84" charset="-128"/>
            </a:endParaRPr>
          </a:p>
        </p:txBody>
      </p:sp>
      <p:sp>
        <p:nvSpPr>
          <p:cNvPr id="37" name="Espace réservé du numéro de diapositive 11"/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555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995776" y="4811973"/>
            <a:ext cx="2133600" cy="270272"/>
          </a:xfrm>
        </p:spPr>
        <p:txBody>
          <a:bodyPr/>
          <a:lstStyle/>
          <a:p>
            <a:pPr>
              <a:defRPr/>
            </a:pPr>
            <a:fld id="{F28E7C04-93E2-4A9D-9048-5EF91181C951}" type="slidenum">
              <a:rPr lang="fr-FR" sz="1050" smtClean="0"/>
              <a:pPr>
                <a:defRPr/>
              </a:pPr>
              <a:t>6</a:t>
            </a:fld>
            <a:endParaRPr lang="fr-FR" sz="1050"/>
          </a:p>
        </p:txBody>
      </p:sp>
      <p:sp>
        <p:nvSpPr>
          <p:cNvPr id="30" name="Organigramme : Processus 29"/>
          <p:cNvSpPr/>
          <p:nvPr/>
        </p:nvSpPr>
        <p:spPr bwMode="auto">
          <a:xfrm>
            <a:off x="1229455" y="3148803"/>
            <a:ext cx="3012672" cy="1284581"/>
          </a:xfrm>
          <a:prstGeom prst="flowChart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2509838" algn="l"/>
              </a:tabLst>
              <a:defRPr/>
            </a:pPr>
            <a:r>
              <a:rPr lang="fr-FR" sz="1200" b="1" dirty="0" err="1">
                <a:solidFill>
                  <a:srgbClr val="000000"/>
                </a:solidFill>
              </a:rPr>
              <a:t>Study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err="1">
                <a:solidFill>
                  <a:srgbClr val="000000"/>
                </a:solidFill>
              </a:rPr>
              <a:t>completed</a:t>
            </a:r>
            <a:r>
              <a:rPr lang="fr-FR" sz="1200" b="1" dirty="0">
                <a:solidFill>
                  <a:srgbClr val="000000"/>
                </a:solidFill>
              </a:rPr>
              <a:t>                       203(88%)</a:t>
            </a:r>
          </a:p>
          <a:p>
            <a:pPr>
              <a:tabLst>
                <a:tab pos="2508250" algn="l"/>
                <a:tab pos="2603500" algn="l"/>
              </a:tabLst>
              <a:defRPr/>
            </a:pPr>
            <a:r>
              <a:rPr lang="fr-FR" sz="1200" b="1" dirty="0" err="1">
                <a:solidFill>
                  <a:srgbClr val="000000"/>
                </a:solidFill>
              </a:rPr>
              <a:t>Early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err="1">
                <a:solidFill>
                  <a:srgbClr val="000000"/>
                </a:solidFill>
              </a:rPr>
              <a:t>termination</a:t>
            </a:r>
            <a:r>
              <a:rPr lang="fr-FR" sz="1200" b="1" dirty="0">
                <a:solidFill>
                  <a:srgbClr val="000000"/>
                </a:solidFill>
              </a:rPr>
              <a:t> of </a:t>
            </a:r>
            <a:r>
              <a:rPr lang="fr-FR" sz="1200" b="1" dirty="0" err="1">
                <a:solidFill>
                  <a:srgbClr val="000000"/>
                </a:solidFill>
              </a:rPr>
              <a:t>study</a:t>
            </a:r>
            <a:r>
              <a:rPr lang="fr-FR" sz="1200" b="1" dirty="0">
                <a:solidFill>
                  <a:srgbClr val="000000"/>
                </a:solidFill>
              </a:rPr>
              <a:t>      27 (12%)         </a:t>
            </a:r>
          </a:p>
          <a:p>
            <a:pPr marL="444500" indent="-444500">
              <a:tabLst>
                <a:tab pos="2603500" algn="l"/>
              </a:tabLst>
              <a:defRPr/>
            </a:pPr>
            <a:r>
              <a:rPr lang="fr-FR" sz="1200" b="1" dirty="0">
                <a:solidFill>
                  <a:srgbClr val="000000"/>
                </a:solidFill>
              </a:rPr>
              <a:t>	- </a:t>
            </a:r>
            <a:r>
              <a:rPr lang="fr-FR" sz="1200" b="1" dirty="0" err="1">
                <a:solidFill>
                  <a:srgbClr val="000000"/>
                </a:solidFill>
              </a:rPr>
              <a:t>Death</a:t>
            </a:r>
            <a:r>
              <a:rPr lang="fr-FR" sz="1200" b="1" dirty="0">
                <a:solidFill>
                  <a:srgbClr val="000000"/>
                </a:solidFill>
              </a:rPr>
              <a:t>                            14 (6%)</a:t>
            </a:r>
          </a:p>
          <a:p>
            <a:pPr marL="444500" indent="-444500">
              <a:tabLst>
                <a:tab pos="2603500" algn="l"/>
              </a:tabLst>
              <a:defRPr/>
            </a:pPr>
            <a:r>
              <a:rPr lang="fr-FR" sz="1200" b="1" dirty="0">
                <a:solidFill>
                  <a:srgbClr val="000000"/>
                </a:solidFill>
              </a:rPr>
              <a:t>	- LFU                                 10 (4%)</a:t>
            </a:r>
          </a:p>
          <a:p>
            <a:pPr marL="444500" indent="-444500">
              <a:tabLst>
                <a:tab pos="2509838" algn="l"/>
                <a:tab pos="2603500" algn="l"/>
              </a:tabLst>
              <a:defRPr/>
            </a:pPr>
            <a:r>
              <a:rPr lang="fr-FR" sz="1200" b="1" dirty="0">
                <a:solidFill>
                  <a:srgbClr val="000000"/>
                </a:solidFill>
              </a:rPr>
              <a:t>	- </a:t>
            </a:r>
            <a:r>
              <a:rPr lang="fr-FR" sz="1200" b="1" dirty="0" err="1">
                <a:solidFill>
                  <a:srgbClr val="000000"/>
                </a:solidFill>
              </a:rPr>
              <a:t>Withdrawal</a:t>
            </a:r>
            <a:r>
              <a:rPr lang="fr-FR" sz="1200" b="1" dirty="0">
                <a:solidFill>
                  <a:srgbClr val="000000"/>
                </a:solidFill>
              </a:rPr>
              <a:t>                    1 (0%)</a:t>
            </a:r>
          </a:p>
          <a:p>
            <a:pPr marL="444500" indent="-444500">
              <a:tabLst>
                <a:tab pos="2509838" algn="l"/>
                <a:tab pos="2603500" algn="l"/>
              </a:tabLst>
              <a:defRPr/>
            </a:pPr>
            <a:r>
              <a:rPr lang="fr-FR" sz="1200" b="1" dirty="0">
                <a:solidFill>
                  <a:srgbClr val="000000"/>
                </a:solidFill>
              </a:rPr>
              <a:t>	- Transfer out                  2   (1%)</a:t>
            </a:r>
          </a:p>
          <a:p>
            <a:pPr marL="444500" indent="-444500">
              <a:tabLst>
                <a:tab pos="2509838" algn="l"/>
                <a:tab pos="2603500" algn="l"/>
              </a:tabLst>
              <a:defRPr/>
            </a:pPr>
            <a:endParaRPr lang="fr-FR" sz="1200" b="1" dirty="0">
              <a:solidFill>
                <a:srgbClr val="00000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>
            <a:off x="2961101" y="1734889"/>
            <a:ext cx="0" cy="2143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2949588" y="1732121"/>
            <a:ext cx="2561429" cy="2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 bwMode="auto">
          <a:xfrm>
            <a:off x="5493604" y="1734889"/>
            <a:ext cx="1" cy="2185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rganigramme : Processus 33"/>
          <p:cNvSpPr/>
          <p:nvPr/>
        </p:nvSpPr>
        <p:spPr bwMode="auto">
          <a:xfrm>
            <a:off x="1181528" y="1956423"/>
            <a:ext cx="2964384" cy="253316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230 EFV  arm</a:t>
            </a:r>
          </a:p>
        </p:txBody>
      </p:sp>
      <p:sp>
        <p:nvSpPr>
          <p:cNvPr id="35" name="Organigramme : Processus 34"/>
          <p:cNvSpPr/>
          <p:nvPr/>
        </p:nvSpPr>
        <p:spPr bwMode="auto">
          <a:xfrm>
            <a:off x="4684812" y="1968745"/>
            <a:ext cx="2916157" cy="276903"/>
          </a:xfrm>
          <a:prstGeom prst="flowChartProcess">
            <a:avLst/>
          </a:prstGeom>
          <a:solidFill>
            <a:srgbClr val="FF9FEA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230 RAL arm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4366291" y="1526345"/>
            <a:ext cx="324" cy="211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 bwMode="auto">
          <a:xfrm flipH="1">
            <a:off x="5499353" y="2247841"/>
            <a:ext cx="6349" cy="4079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 bwMode="auto">
          <a:xfrm>
            <a:off x="2663720" y="2233326"/>
            <a:ext cx="0" cy="4108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rganigramme : Processus 39"/>
          <p:cNvSpPr/>
          <p:nvPr/>
        </p:nvSpPr>
        <p:spPr bwMode="auto">
          <a:xfrm>
            <a:off x="4684812" y="3164288"/>
            <a:ext cx="2943957" cy="1274007"/>
          </a:xfrm>
          <a:prstGeom prst="flowChartProcess">
            <a:avLst/>
          </a:prstGeom>
          <a:noFill/>
          <a:ln w="38100">
            <a:solidFill>
              <a:srgbClr val="FF8F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2509838" algn="l"/>
              </a:tabLst>
              <a:defRPr/>
            </a:pPr>
            <a:r>
              <a:rPr lang="fr-FR" sz="1200" b="1" dirty="0" err="1">
                <a:solidFill>
                  <a:srgbClr val="000000"/>
                </a:solidFill>
              </a:rPr>
              <a:t>Study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err="1">
                <a:solidFill>
                  <a:srgbClr val="000000"/>
                </a:solidFill>
              </a:rPr>
              <a:t>completed</a:t>
            </a:r>
            <a:r>
              <a:rPr lang="fr-FR" sz="1200" b="1" dirty="0">
                <a:solidFill>
                  <a:srgbClr val="000000"/>
                </a:solidFill>
              </a:rPr>
              <a:t>                        201 (87%)</a:t>
            </a:r>
          </a:p>
          <a:p>
            <a:pPr>
              <a:tabLst>
                <a:tab pos="2508250" algn="l"/>
                <a:tab pos="2603500" algn="l"/>
              </a:tabLst>
              <a:defRPr/>
            </a:pPr>
            <a:r>
              <a:rPr lang="fr-FR" sz="1200" b="1" dirty="0" err="1">
                <a:solidFill>
                  <a:srgbClr val="000000"/>
                </a:solidFill>
              </a:rPr>
              <a:t>Early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  <a:r>
              <a:rPr lang="fr-FR" sz="1200" b="1" dirty="0" err="1">
                <a:solidFill>
                  <a:srgbClr val="000000"/>
                </a:solidFill>
              </a:rPr>
              <a:t>termination</a:t>
            </a:r>
            <a:r>
              <a:rPr lang="fr-FR" sz="1200" b="1" dirty="0">
                <a:solidFill>
                  <a:srgbClr val="000000"/>
                </a:solidFill>
              </a:rPr>
              <a:t> of </a:t>
            </a:r>
            <a:r>
              <a:rPr lang="fr-FR" sz="1200" b="1" dirty="0" err="1">
                <a:solidFill>
                  <a:srgbClr val="000000"/>
                </a:solidFill>
              </a:rPr>
              <a:t>study</a:t>
            </a:r>
            <a:r>
              <a:rPr lang="fr-FR" sz="1200" b="1" dirty="0">
                <a:solidFill>
                  <a:srgbClr val="000000"/>
                </a:solidFill>
              </a:rPr>
              <a:t>        29 (13%)         </a:t>
            </a:r>
          </a:p>
          <a:p>
            <a:pPr marL="444500" indent="-444500">
              <a:tabLst>
                <a:tab pos="2603500" algn="l"/>
              </a:tabLst>
              <a:defRPr/>
            </a:pPr>
            <a:r>
              <a:rPr lang="fr-FR" sz="1200" b="1" dirty="0">
                <a:solidFill>
                  <a:srgbClr val="000000"/>
                </a:solidFill>
              </a:rPr>
              <a:t>	- </a:t>
            </a:r>
            <a:r>
              <a:rPr lang="fr-FR" sz="1200" b="1" dirty="0" err="1">
                <a:solidFill>
                  <a:srgbClr val="000000"/>
                </a:solidFill>
              </a:rPr>
              <a:t>Death</a:t>
            </a:r>
            <a:r>
              <a:rPr lang="fr-FR" sz="1200" b="1" dirty="0">
                <a:solidFill>
                  <a:srgbClr val="000000"/>
                </a:solidFill>
              </a:rPr>
              <a:t>                             12 (5%)</a:t>
            </a:r>
          </a:p>
          <a:p>
            <a:pPr marL="444500" indent="-444500">
              <a:tabLst>
                <a:tab pos="2603500" algn="l"/>
              </a:tabLst>
              <a:defRPr/>
            </a:pPr>
            <a:r>
              <a:rPr lang="fr-FR" sz="1200" b="1" dirty="0">
                <a:solidFill>
                  <a:srgbClr val="000000"/>
                </a:solidFill>
              </a:rPr>
              <a:t>	- LFU                                 10 (4%)</a:t>
            </a:r>
          </a:p>
          <a:p>
            <a:pPr marL="444500" indent="-444500">
              <a:tabLst>
                <a:tab pos="2509838" algn="l"/>
                <a:tab pos="2603500" algn="l"/>
              </a:tabLst>
              <a:defRPr/>
            </a:pPr>
            <a:r>
              <a:rPr lang="fr-FR" sz="1200" b="1" dirty="0">
                <a:solidFill>
                  <a:srgbClr val="000000"/>
                </a:solidFill>
              </a:rPr>
              <a:t>	- </a:t>
            </a:r>
            <a:r>
              <a:rPr lang="fr-FR" sz="1200" b="1" dirty="0" err="1">
                <a:solidFill>
                  <a:srgbClr val="000000"/>
                </a:solidFill>
              </a:rPr>
              <a:t>Withdrawal</a:t>
            </a:r>
            <a:r>
              <a:rPr lang="fr-FR" sz="1200" b="1" dirty="0">
                <a:solidFill>
                  <a:srgbClr val="000000"/>
                </a:solidFill>
              </a:rPr>
              <a:t>                    1 (0%)</a:t>
            </a:r>
          </a:p>
          <a:p>
            <a:pPr marL="444500" indent="-444500">
              <a:tabLst>
                <a:tab pos="2509838" algn="l"/>
                <a:tab pos="2603500" algn="l"/>
              </a:tabLst>
              <a:defRPr/>
            </a:pPr>
            <a:r>
              <a:rPr lang="fr-FR" sz="1200" b="1" dirty="0">
                <a:solidFill>
                  <a:srgbClr val="000000"/>
                </a:solidFill>
              </a:rPr>
              <a:t>	- Transfer out                    6 (3%)</a:t>
            </a:r>
          </a:p>
          <a:p>
            <a:pPr marL="444500" indent="-444500">
              <a:tabLst>
                <a:tab pos="2509838" algn="l"/>
                <a:tab pos="2603500" algn="l"/>
              </a:tabLst>
              <a:defRPr/>
            </a:pP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41" name="Organigramme : Processus 40"/>
          <p:cNvSpPr/>
          <p:nvPr/>
        </p:nvSpPr>
        <p:spPr bwMode="auto">
          <a:xfrm>
            <a:off x="1229455" y="2694193"/>
            <a:ext cx="3012672" cy="406082"/>
          </a:xfrm>
          <a:prstGeom prst="flowChartProcess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42925" indent="536575">
              <a:tabLst>
                <a:tab pos="1079500" algn="l"/>
              </a:tabLst>
              <a:defRPr/>
            </a:pPr>
            <a:r>
              <a:rPr lang="fr-FR" sz="1200" b="1" dirty="0">
                <a:solidFill>
                  <a:schemeClr val="tx1"/>
                </a:solidFill>
              </a:rPr>
              <a:t>227</a:t>
            </a:r>
            <a:r>
              <a:rPr lang="fr-FR" sz="1200" b="1" dirty="0">
                <a:solidFill>
                  <a:srgbClr val="0070C0"/>
                </a:solidFill>
              </a:rPr>
              <a:t> ITT set </a:t>
            </a:r>
          </a:p>
          <a:p>
            <a:pPr marL="542925" indent="536575">
              <a:tabLst>
                <a:tab pos="1079500" algn="l"/>
              </a:tabLst>
              <a:defRPr/>
            </a:pPr>
            <a:r>
              <a:rPr lang="fr-FR" sz="1200" b="1" dirty="0">
                <a:solidFill>
                  <a:schemeClr val="tx1"/>
                </a:solidFill>
              </a:rPr>
              <a:t>230</a:t>
            </a:r>
            <a:r>
              <a:rPr lang="fr-FR" sz="1200" b="1" dirty="0">
                <a:solidFill>
                  <a:srgbClr val="0070C0"/>
                </a:solidFill>
              </a:rPr>
              <a:t> </a:t>
            </a:r>
            <a:r>
              <a:rPr lang="fr-FR" sz="1200" b="1" dirty="0" err="1">
                <a:solidFill>
                  <a:srgbClr val="0070C0"/>
                </a:solidFill>
              </a:rPr>
              <a:t>Safety</a:t>
            </a:r>
            <a:r>
              <a:rPr lang="fr-FR" sz="1200" b="1" dirty="0">
                <a:solidFill>
                  <a:srgbClr val="0070C0"/>
                </a:solidFill>
              </a:rPr>
              <a:t> set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42" name="Organigramme : Processus 41"/>
          <p:cNvSpPr/>
          <p:nvPr/>
        </p:nvSpPr>
        <p:spPr bwMode="auto">
          <a:xfrm>
            <a:off x="4673293" y="2707759"/>
            <a:ext cx="2943957" cy="398424"/>
          </a:xfrm>
          <a:prstGeom prst="flowChartProcess">
            <a:avLst/>
          </a:prstGeom>
          <a:noFill/>
          <a:ln w="38100">
            <a:solidFill>
              <a:srgbClr val="FF8F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84250">
              <a:defRPr/>
            </a:pPr>
            <a:r>
              <a:rPr lang="fr-FR" sz="1200" b="1" dirty="0">
                <a:solidFill>
                  <a:schemeClr val="tx1"/>
                </a:solidFill>
              </a:rPr>
              <a:t>228 </a:t>
            </a:r>
            <a:r>
              <a:rPr lang="fr-FR" sz="1200" b="1" dirty="0">
                <a:solidFill>
                  <a:srgbClr val="0070C0"/>
                </a:solidFill>
              </a:rPr>
              <a:t>ITT set </a:t>
            </a:r>
          </a:p>
          <a:p>
            <a:pPr marL="984250">
              <a:defRPr/>
            </a:pPr>
            <a:r>
              <a:rPr lang="fr-FR" sz="1200" b="1" dirty="0">
                <a:solidFill>
                  <a:schemeClr val="tx1"/>
                </a:solidFill>
              </a:rPr>
              <a:t>229 </a:t>
            </a:r>
            <a:r>
              <a:rPr lang="fr-FR" sz="1200" b="1" dirty="0" err="1">
                <a:solidFill>
                  <a:srgbClr val="0070C0"/>
                </a:solidFill>
              </a:rPr>
              <a:t>Safety</a:t>
            </a:r>
            <a:r>
              <a:rPr lang="fr-FR" sz="1200" b="1" dirty="0">
                <a:solidFill>
                  <a:srgbClr val="0070C0"/>
                </a:solidFill>
              </a:rPr>
              <a:t> set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43" name="Organigramme : Processus 42"/>
          <p:cNvSpPr/>
          <p:nvPr/>
        </p:nvSpPr>
        <p:spPr bwMode="auto">
          <a:xfrm>
            <a:off x="3273101" y="1241314"/>
            <a:ext cx="2160241" cy="27003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460</a:t>
            </a:r>
            <a:r>
              <a:rPr lang="fr-FR" sz="1100" b="1" dirty="0">
                <a:solidFill>
                  <a:srgbClr val="0070C0"/>
                </a:solidFill>
              </a:rPr>
              <a:t> </a:t>
            </a:r>
            <a:r>
              <a:rPr lang="fr-FR" sz="1100" b="1" dirty="0" err="1">
                <a:solidFill>
                  <a:srgbClr val="0070C0"/>
                </a:solidFill>
              </a:rPr>
              <a:t>Randomized</a:t>
            </a: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44" name="Organigramme : Processus 43"/>
          <p:cNvSpPr/>
          <p:nvPr/>
        </p:nvSpPr>
        <p:spPr bwMode="auto">
          <a:xfrm>
            <a:off x="3286494" y="139077"/>
            <a:ext cx="2160241" cy="238460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625</a:t>
            </a:r>
            <a:r>
              <a:rPr lang="fr-FR" sz="1200" b="1" dirty="0">
                <a:solidFill>
                  <a:srgbClr val="0070C0"/>
                </a:solidFill>
              </a:rPr>
              <a:t> </a:t>
            </a:r>
            <a:r>
              <a:rPr lang="fr-FR" sz="1200" b="1" dirty="0" err="1">
                <a:solidFill>
                  <a:srgbClr val="0070C0"/>
                </a:solidFill>
              </a:rPr>
              <a:t>Screened</a:t>
            </a:r>
            <a:endParaRPr lang="fr-FR" sz="1200" b="1" dirty="0">
              <a:solidFill>
                <a:srgbClr val="000000"/>
              </a:solidFill>
            </a:endParaRPr>
          </a:p>
        </p:txBody>
      </p:sp>
      <p:cxnSp>
        <p:nvCxnSpPr>
          <p:cNvPr id="45" name="Connecteur droit avec flèche 44"/>
          <p:cNvCxnSpPr/>
          <p:nvPr/>
        </p:nvCxnSpPr>
        <p:spPr bwMode="auto">
          <a:xfrm>
            <a:off x="4371157" y="494779"/>
            <a:ext cx="1281199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Connecteur droit avec flèche 45"/>
          <p:cNvCxnSpPr/>
          <p:nvPr/>
        </p:nvCxnSpPr>
        <p:spPr bwMode="auto">
          <a:xfrm flipH="1">
            <a:off x="4366291" y="377538"/>
            <a:ext cx="324" cy="82606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Connecteur droit avec flèche 46"/>
          <p:cNvCxnSpPr/>
          <p:nvPr/>
        </p:nvCxnSpPr>
        <p:spPr bwMode="auto">
          <a:xfrm>
            <a:off x="4370834" y="915566"/>
            <a:ext cx="1281522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Organigramme : Processus 47"/>
          <p:cNvSpPr/>
          <p:nvPr/>
        </p:nvSpPr>
        <p:spPr bwMode="auto">
          <a:xfrm>
            <a:off x="5764278" y="377538"/>
            <a:ext cx="2408122" cy="234482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</a:rPr>
              <a:t>162</a:t>
            </a:r>
            <a:r>
              <a:rPr lang="fr-FR" sz="1100" dirty="0">
                <a:solidFill>
                  <a:srgbClr val="000000"/>
                </a:solidFill>
              </a:rPr>
              <a:t> </a:t>
            </a:r>
            <a:r>
              <a:rPr lang="fr-FR" sz="1100" b="1" dirty="0">
                <a:solidFill>
                  <a:srgbClr val="0070C0"/>
                </a:solidFill>
              </a:rPr>
              <a:t>Not </a:t>
            </a:r>
            <a:r>
              <a:rPr lang="fr-FR" sz="1100" b="1" dirty="0" err="1">
                <a:solidFill>
                  <a:srgbClr val="0070C0"/>
                </a:solidFill>
              </a:rPr>
              <a:t>eligible</a:t>
            </a:r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49" name="Organigramme : Processus 48"/>
          <p:cNvSpPr/>
          <p:nvPr/>
        </p:nvSpPr>
        <p:spPr bwMode="auto">
          <a:xfrm>
            <a:off x="5774727" y="666025"/>
            <a:ext cx="2397673" cy="702078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1100" b="1" dirty="0">
                <a:solidFill>
                  <a:schemeClr val="tx1"/>
                </a:solidFill>
              </a:rPr>
              <a:t>3</a:t>
            </a:r>
            <a:r>
              <a:rPr lang="fr-FR" sz="1100" b="1" dirty="0">
                <a:solidFill>
                  <a:srgbClr val="0070C0"/>
                </a:solidFill>
              </a:rPr>
              <a:t> Eligible but not </a:t>
            </a:r>
            <a:r>
              <a:rPr lang="fr-FR" sz="1100" b="1" dirty="0" err="1">
                <a:solidFill>
                  <a:srgbClr val="0070C0"/>
                </a:solidFill>
              </a:rPr>
              <a:t>randomized</a:t>
            </a:r>
            <a:r>
              <a:rPr lang="fr-FR" sz="1100" b="1" dirty="0">
                <a:solidFill>
                  <a:srgbClr val="0070C0"/>
                </a:solidFill>
              </a:rPr>
              <a:t> </a:t>
            </a:r>
            <a:endParaRPr lang="fr-FR" sz="11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</a:rPr>
              <a:t>       1 </a:t>
            </a:r>
            <a:r>
              <a:rPr lang="fr-FR" sz="1100" b="1" dirty="0" err="1">
                <a:solidFill>
                  <a:srgbClr val="000000"/>
                </a:solidFill>
              </a:rPr>
              <a:t>Death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  <a:r>
              <a:rPr lang="fr-FR" sz="1100" b="1" dirty="0" err="1">
                <a:solidFill>
                  <a:srgbClr val="000000"/>
                </a:solidFill>
              </a:rPr>
              <a:t>before</a:t>
            </a:r>
            <a:r>
              <a:rPr lang="fr-FR" sz="1100" b="1" dirty="0">
                <a:solidFill>
                  <a:srgbClr val="000000"/>
                </a:solidFill>
              </a:rPr>
              <a:t> randomisation</a:t>
            </a:r>
          </a:p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</a:rPr>
              <a:t>       1 </a:t>
            </a:r>
            <a:r>
              <a:rPr lang="fr-FR" sz="1100" b="1" dirty="0" err="1">
                <a:solidFill>
                  <a:srgbClr val="000000"/>
                </a:solidFill>
              </a:rPr>
              <a:t>Withdrawal</a:t>
            </a:r>
            <a:r>
              <a:rPr lang="fr-FR" sz="1100" b="1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fr-FR" sz="1100" b="1" dirty="0">
                <a:solidFill>
                  <a:srgbClr val="000000"/>
                </a:solidFill>
              </a:rPr>
              <a:t>       1 </a:t>
            </a:r>
            <a:r>
              <a:rPr lang="fr-FR" sz="1100" b="1" dirty="0" err="1">
                <a:solidFill>
                  <a:srgbClr val="000000"/>
                </a:solidFill>
              </a:rPr>
              <a:t>Creat</a:t>
            </a:r>
            <a:r>
              <a:rPr lang="fr-FR" sz="1100" b="1" dirty="0">
                <a:solidFill>
                  <a:srgbClr val="000000"/>
                </a:solidFill>
              </a:rPr>
              <a:t>. </a:t>
            </a:r>
            <a:r>
              <a:rPr lang="fr-FR" sz="1100" b="1" dirty="0" err="1">
                <a:solidFill>
                  <a:srgbClr val="000000"/>
                </a:solidFill>
              </a:rPr>
              <a:t>clear</a:t>
            </a:r>
            <a:r>
              <a:rPr lang="fr-FR" sz="1100" b="1" dirty="0">
                <a:solidFill>
                  <a:srgbClr val="000000"/>
                </a:solidFill>
              </a:rPr>
              <a:t>. &lt;60 ml/min </a:t>
            </a:r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-833975" y="73775"/>
            <a:ext cx="4825415" cy="592250"/>
          </a:xfrm>
        </p:spPr>
        <p:txBody>
          <a:bodyPr>
            <a:normAutofit/>
          </a:bodyPr>
          <a:lstStyle/>
          <a:p>
            <a:r>
              <a:rPr lang="fr-FR" sz="3200" dirty="0" err="1">
                <a:latin typeface="+mj-lt"/>
              </a:rPr>
              <a:t>Study</a:t>
            </a:r>
            <a:r>
              <a:rPr lang="fr-FR" sz="3200" dirty="0">
                <a:latin typeface="+mj-lt"/>
              </a:rPr>
              <a:t> flow chart</a:t>
            </a:r>
          </a:p>
        </p:txBody>
      </p:sp>
      <p:sp>
        <p:nvSpPr>
          <p:cNvPr id="39" name="Organigramme : Processus 38"/>
          <p:cNvSpPr/>
          <p:nvPr/>
        </p:nvSpPr>
        <p:spPr bwMode="auto">
          <a:xfrm>
            <a:off x="6288732" y="2288199"/>
            <a:ext cx="2052432" cy="327272"/>
          </a:xfrm>
          <a:prstGeom prst="flowChartProcess">
            <a:avLst/>
          </a:prstGeom>
          <a:ln>
            <a:solidFill>
              <a:srgbClr val="FF9FE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tx1"/>
                </a:solidFill>
              </a:rPr>
              <a:t>2 HIV-1 RNA&lt;50 copies/</a:t>
            </a:r>
            <a:r>
              <a:rPr lang="fr-FR" sz="1000" b="1" dirty="0" err="1">
                <a:solidFill>
                  <a:schemeClr val="tx1"/>
                </a:solidFill>
              </a:rPr>
              <a:t>mL</a:t>
            </a:r>
            <a:r>
              <a:rPr lang="fr-FR" sz="10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fr-FR" sz="1000" b="1" dirty="0">
                <a:solidFill>
                  <a:schemeClr val="tx1"/>
                </a:solidFill>
              </a:rPr>
              <a:t>1 ART not </a:t>
            </a:r>
            <a:r>
              <a:rPr lang="fr-FR" sz="1000" b="1" dirty="0" err="1">
                <a:solidFill>
                  <a:schemeClr val="tx1"/>
                </a:solidFill>
              </a:rPr>
              <a:t>initiated</a:t>
            </a:r>
            <a:endParaRPr lang="fr-FR" sz="1000" dirty="0">
              <a:solidFill>
                <a:schemeClr val="tx1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 bwMode="auto">
          <a:xfrm flipV="1">
            <a:off x="5493604" y="2381060"/>
            <a:ext cx="806588" cy="264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Connecteur droit avec flèche 50"/>
          <p:cNvCxnSpPr/>
          <p:nvPr/>
        </p:nvCxnSpPr>
        <p:spPr bwMode="auto">
          <a:xfrm flipH="1">
            <a:off x="2051720" y="2381060"/>
            <a:ext cx="61200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" name="Organigramme : Processus 51"/>
          <p:cNvSpPr/>
          <p:nvPr/>
        </p:nvSpPr>
        <p:spPr bwMode="auto">
          <a:xfrm>
            <a:off x="144016" y="2251695"/>
            <a:ext cx="1907704" cy="347072"/>
          </a:xfrm>
          <a:prstGeom prst="flowChartProcess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1000" b="1" dirty="0">
                <a:solidFill>
                  <a:schemeClr val="tx1"/>
                </a:solidFill>
              </a:rPr>
              <a:t>1 HIV-1 RNA&lt;50 copies/</a:t>
            </a:r>
            <a:r>
              <a:rPr lang="fr-FR" sz="1000" b="1" dirty="0" err="1">
                <a:solidFill>
                  <a:schemeClr val="tx1"/>
                </a:solidFill>
              </a:rPr>
              <a:t>mL</a:t>
            </a:r>
            <a:r>
              <a:rPr lang="fr-FR" sz="1000" b="1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fr-FR" sz="1000" b="1" dirty="0">
                <a:solidFill>
                  <a:schemeClr val="tx1"/>
                </a:solidFill>
              </a:rPr>
              <a:t>2 HIV-2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9512" y="-857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PT" sz="3200" noProof="0" dirty="0" err="1">
                <a:latin typeface="+mj-lt"/>
              </a:rPr>
              <a:t>Baseline</a:t>
            </a:r>
            <a:r>
              <a:rPr lang="pt-PT" sz="3200" noProof="0" dirty="0">
                <a:latin typeface="+mj-lt"/>
              </a:rPr>
              <a:t> </a:t>
            </a:r>
            <a:r>
              <a:rPr lang="pt-PT" sz="3200" noProof="0" dirty="0" err="1">
                <a:latin typeface="+mj-lt"/>
              </a:rPr>
              <a:t>characteristics</a:t>
            </a:r>
            <a:r>
              <a:rPr lang="pt-PT" sz="3200" noProof="0" dirty="0">
                <a:latin typeface="+mj-lt"/>
              </a:rPr>
              <a:t> (1)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48388"/>
              </p:ext>
            </p:extLst>
          </p:nvPr>
        </p:nvGraphicFramePr>
        <p:xfrm>
          <a:off x="467543" y="707264"/>
          <a:ext cx="8208913" cy="39578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378">
                <a:tc>
                  <a:txBody>
                    <a:bodyPr/>
                    <a:lstStyle/>
                    <a:p>
                      <a:endParaRPr lang="fr-FR" sz="14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EFV</a:t>
                      </a:r>
                      <a:r>
                        <a:rPr lang="fr-FR" sz="1400" b="1" baseline="0" dirty="0">
                          <a:effectLst/>
                        </a:rPr>
                        <a:t> arm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(n=227)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RAL</a:t>
                      </a:r>
                      <a:r>
                        <a:rPr lang="fr-FR" sz="1400" b="1" baseline="0" dirty="0">
                          <a:effectLst/>
                        </a:rPr>
                        <a:t> arm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(n=228)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rgbClr val="FF9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Age (</a:t>
                      </a:r>
                      <a:r>
                        <a:rPr lang="fr-FR" sz="1400" dirty="0" err="1">
                          <a:effectLst/>
                        </a:rPr>
                        <a:t>year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37 (30 - 43)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34 (28 - 42)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BMI (Kg/m2)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19.1 (17.5 - 20.8)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19.1 (17.6 - 21.2)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Gender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female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90 (40%)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90 (39%)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CD4 (</a:t>
                      </a:r>
                      <a:r>
                        <a:rPr lang="fr-FR" sz="1400" dirty="0" err="1">
                          <a:effectLst/>
                        </a:rPr>
                        <a:t>cells</a:t>
                      </a:r>
                      <a:r>
                        <a:rPr lang="fr-FR" sz="1400" dirty="0">
                          <a:effectLst/>
                        </a:rPr>
                        <a:t>/mm</a:t>
                      </a:r>
                      <a:r>
                        <a:rPr lang="fr-FR" sz="1400" baseline="30000" dirty="0">
                          <a:effectLst/>
                        </a:rPr>
                        <a:t>3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108 (35 - 238)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98 (39 - 242)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CD4 </a:t>
                      </a:r>
                      <a:r>
                        <a:rPr lang="fr-FR" sz="1400" u="sng" dirty="0">
                          <a:effectLst/>
                        </a:rPr>
                        <a:t>&lt;</a:t>
                      </a:r>
                      <a:r>
                        <a:rPr lang="fr-FR" sz="1400" dirty="0">
                          <a:effectLst/>
                        </a:rPr>
                        <a:t> 50/mm</a:t>
                      </a:r>
                      <a:r>
                        <a:rPr lang="fr-FR" sz="1400" baseline="30000" dirty="0">
                          <a:effectLst/>
                        </a:rPr>
                        <a:t>3</a:t>
                      </a:r>
                      <a:endParaRPr lang="fr-FR" sz="1400" b="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77 (34%)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75 (33%)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HIV RNA (Log10 copies/</a:t>
                      </a:r>
                      <a:r>
                        <a:rPr lang="fr-FR" sz="1400" dirty="0" err="1">
                          <a:effectLst/>
                        </a:rPr>
                        <a:t>mL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5.5 (5.0 - 5.9)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5.5 (5.0 - 5.8)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88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</a:rPr>
                        <a:t>HIV RNA ≥100,000 copies/</a:t>
                      </a:r>
                      <a:r>
                        <a:rPr lang="fr-FR" sz="1400" dirty="0" err="1">
                          <a:effectLst/>
                        </a:rPr>
                        <a:t>mL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164 (72%)</a:t>
                      </a: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172 (75%)</a:t>
                      </a: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Time on TB treatment at enrolment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20 (15 – 27)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20 (15 – 28)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Cotrimoxazole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prophylaxis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201 (89%)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199 (87%)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ALT (UI/L)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23 (15 - 37)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24 (15 - 39)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Creatinine</a:t>
                      </a:r>
                      <a:r>
                        <a:rPr lang="fr-FR" sz="1400" dirty="0">
                          <a:effectLst/>
                        </a:rPr>
                        <a:t> clearance (</a:t>
                      </a:r>
                      <a:r>
                        <a:rPr lang="fr-FR" sz="1400" dirty="0" err="1">
                          <a:effectLst/>
                        </a:rPr>
                        <a:t>mL</a:t>
                      </a:r>
                      <a:r>
                        <a:rPr lang="fr-FR" sz="1400" dirty="0">
                          <a:effectLst/>
                        </a:rPr>
                        <a:t>/min)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98 (77 - 118)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103 (85 - 132)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Hemoglobin</a:t>
                      </a:r>
                      <a:r>
                        <a:rPr lang="fr-FR" sz="1400" dirty="0">
                          <a:effectLst/>
                        </a:rPr>
                        <a:t> (g/</a:t>
                      </a:r>
                      <a:r>
                        <a:rPr lang="fr-FR" sz="1400" dirty="0" err="1">
                          <a:effectLst/>
                        </a:rPr>
                        <a:t>dL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9.9 (8.2 - 11.4)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9.8 (8.7 - 11.2)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HBs</a:t>
                      </a:r>
                      <a:r>
                        <a:rPr lang="fr-FR" sz="1400" dirty="0">
                          <a:effectLst/>
                        </a:rPr>
                        <a:t> Ag positive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21 (9%)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24 (11%)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HCV Ab positive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7 (3%)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 (1%)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8957" y="1939444"/>
            <a:ext cx="8424936" cy="462217"/>
          </a:xfrm>
          <a:prstGeom prst="rect">
            <a:avLst/>
          </a:prstGeom>
          <a:noFill/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9531" y="2461701"/>
            <a:ext cx="8424936" cy="504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30669" y="4803998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9552" y="828892"/>
            <a:ext cx="2196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Data are n(%) or </a:t>
            </a:r>
            <a:r>
              <a:rPr lang="fr-FR" sz="1050" i="1" dirty="0" err="1"/>
              <a:t>median</a:t>
            </a:r>
            <a:r>
              <a:rPr lang="fr-FR" sz="1050" i="1" dirty="0"/>
              <a:t> (IQR)</a:t>
            </a:r>
          </a:p>
        </p:txBody>
      </p:sp>
      <p:sp>
        <p:nvSpPr>
          <p:cNvPr id="11" name="Espace réservé du numéro de diapositive 11"/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042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78664"/>
              </p:ext>
            </p:extLst>
          </p:nvPr>
        </p:nvGraphicFramePr>
        <p:xfrm>
          <a:off x="466555" y="534564"/>
          <a:ext cx="8208913" cy="39258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378">
                <a:tc>
                  <a:txBody>
                    <a:bodyPr/>
                    <a:lstStyle/>
                    <a:p>
                      <a:endParaRPr lang="fr-FR" sz="14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EFV</a:t>
                      </a:r>
                      <a:r>
                        <a:rPr lang="fr-FR" sz="1400" b="1" baseline="0" dirty="0">
                          <a:effectLst/>
                        </a:rPr>
                        <a:t> arm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(n=227)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RAL</a:t>
                      </a:r>
                      <a:r>
                        <a:rPr lang="fr-FR" sz="1400" b="1" baseline="0" dirty="0">
                          <a:effectLst/>
                        </a:rPr>
                        <a:t> arm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(n=228)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rgbClr val="FF9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Previous tuberculosis disease treated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3 (1%)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3 (1%)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Time on TB </a:t>
                      </a:r>
                      <a:r>
                        <a:rPr lang="en-US" sz="1400" dirty="0" err="1">
                          <a:effectLst/>
                        </a:rPr>
                        <a:t>Tx</a:t>
                      </a:r>
                      <a:r>
                        <a:rPr lang="en-US" sz="1400" dirty="0">
                          <a:effectLst/>
                        </a:rPr>
                        <a:t> at enrolment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20 (15 – 27)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20 (15 – 28)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1239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Tuberculosis site of disease</a:t>
                      </a:r>
                      <a:endParaRPr lang="fr-FR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marL="37528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Pulmonary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159 (70%)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152 (67%)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marL="37528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Extra-</a:t>
                      </a:r>
                      <a:r>
                        <a:rPr lang="fr-FR" sz="1400" dirty="0" err="1">
                          <a:effectLst/>
                        </a:rPr>
                        <a:t>pulmonary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43 (19%)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44 (19%)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marL="37528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Pulmonary</a:t>
                      </a:r>
                      <a:r>
                        <a:rPr lang="fr-FR" sz="1400" dirty="0">
                          <a:effectLst/>
                        </a:rPr>
                        <a:t> + extra-</a:t>
                      </a:r>
                      <a:r>
                        <a:rPr lang="fr-FR" sz="1400" dirty="0" err="1">
                          <a:effectLst/>
                        </a:rPr>
                        <a:t>pulmonary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25 (11%)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32 (14%)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Bacteriological</a:t>
                      </a:r>
                      <a:r>
                        <a:rPr lang="fr-FR" sz="1400" dirty="0">
                          <a:effectLst/>
                        </a:rPr>
                        <a:t> confirmation </a:t>
                      </a:r>
                      <a:endParaRPr lang="fr-FR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159 (70%)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149 (65%)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marL="37528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Smear</a:t>
                      </a:r>
                      <a:r>
                        <a:rPr lang="fr-FR" sz="1400" baseline="0" dirty="0">
                          <a:effectLst/>
                        </a:rPr>
                        <a:t> positive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113 (50%)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93 (41%)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marL="37528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Xpert MTB</a:t>
                      </a:r>
                      <a:r>
                        <a:rPr lang="fr-FR" sz="1400" baseline="0" dirty="0">
                          <a:effectLst/>
                        </a:rPr>
                        <a:t> positive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132 (58%)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132 (58%)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marL="37528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MTB culture positive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114 (50%)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112 (49%)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Probable </a:t>
                      </a:r>
                      <a:r>
                        <a:rPr lang="fr-FR" sz="1400" dirty="0" err="1">
                          <a:effectLst/>
                        </a:rPr>
                        <a:t>tuberculosis</a:t>
                      </a:r>
                      <a:endParaRPr lang="fr-FR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66 (29%)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76 (33%)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         LAM</a:t>
                      </a:r>
                      <a:r>
                        <a:rPr lang="fr-FR" sz="1400" baseline="0" dirty="0">
                          <a:effectLst/>
                        </a:rPr>
                        <a:t> positive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18 (8%)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15 (7%)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Bacteriological</a:t>
                      </a:r>
                      <a:r>
                        <a:rPr lang="fr-FR" sz="1400" baseline="0" dirty="0">
                          <a:effectLst/>
                        </a:rPr>
                        <a:t> confirmations or LAM+</a:t>
                      </a:r>
                      <a:endParaRPr lang="fr-FR" sz="14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177 (78%)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164 (72%)</a:t>
                      </a:r>
                      <a:endParaRPr lang="fr-FR" sz="14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 bacteriological data</a:t>
                      </a:r>
                      <a:endParaRPr lang="fr-FR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2 (1%)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3 (1%)</a:t>
                      </a:r>
                      <a:endParaRPr lang="fr-F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9512" y="-16455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PT" sz="3200" noProof="0" dirty="0" err="1">
                <a:latin typeface="+mj-lt"/>
              </a:rPr>
              <a:t>Baseline</a:t>
            </a:r>
            <a:r>
              <a:rPr lang="pt-PT" sz="3200" noProof="0" dirty="0">
                <a:latin typeface="+mj-lt"/>
              </a:rPr>
              <a:t> </a:t>
            </a:r>
            <a:r>
              <a:rPr lang="pt-PT" sz="3200" noProof="0" dirty="0" err="1">
                <a:latin typeface="+mj-lt"/>
              </a:rPr>
              <a:t>characteristics</a:t>
            </a:r>
            <a:r>
              <a:rPr lang="pt-PT" sz="3200" noProof="0" dirty="0">
                <a:latin typeface="+mj-lt"/>
              </a:rPr>
              <a:t> (2)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552" y="637712"/>
            <a:ext cx="2196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Data are n(%) or </a:t>
            </a:r>
            <a:r>
              <a:rPr lang="fr-FR" sz="1050" i="1" dirty="0" err="1"/>
              <a:t>median</a:t>
            </a:r>
            <a:r>
              <a:rPr lang="fr-FR" sz="1050" i="1" dirty="0"/>
              <a:t> (IQR)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539" y="1999214"/>
            <a:ext cx="8496944" cy="4997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730669" y="4803998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sp>
        <p:nvSpPr>
          <p:cNvPr id="11" name="Espace réservé du numéro de diapositive 11"/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83C18E-2B8A-41C4-88AC-8995D4DDF018}"/>
              </a:ext>
            </a:extLst>
          </p:cNvPr>
          <p:cNvSpPr/>
          <p:nvPr/>
        </p:nvSpPr>
        <p:spPr>
          <a:xfrm>
            <a:off x="322539" y="3938586"/>
            <a:ext cx="8496944" cy="2880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-3103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fr-FR" sz="3200" dirty="0" err="1">
                <a:latin typeface="+mj-lt"/>
              </a:rPr>
              <a:t>Efficacy</a:t>
            </a:r>
            <a:r>
              <a:rPr lang="fr-FR" sz="3200" dirty="0">
                <a:latin typeface="+mj-lt"/>
              </a:rPr>
              <a:t> </a:t>
            </a:r>
            <a:r>
              <a:rPr lang="fr-FR" sz="3200" dirty="0" err="1">
                <a:latin typeface="+mj-lt"/>
              </a:rPr>
              <a:t>outcome</a:t>
            </a:r>
            <a:r>
              <a:rPr lang="fr-FR" sz="3200" dirty="0">
                <a:latin typeface="+mj-lt"/>
              </a:rPr>
              <a:t> – W48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30669" y="4803998"/>
            <a:ext cx="4441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De Castro et al. 10th IAS </a:t>
            </a:r>
            <a:r>
              <a:rPr lang="fr-FR" sz="1100" b="1" dirty="0" err="1"/>
              <a:t>conference</a:t>
            </a:r>
            <a:r>
              <a:rPr lang="fr-FR" sz="1100" b="1" dirty="0"/>
              <a:t>. Mexico. Slides MOAB0101</a:t>
            </a:r>
          </a:p>
        </p:txBody>
      </p:sp>
      <p:grpSp>
        <p:nvGrpSpPr>
          <p:cNvPr id="97" name="Group 2">
            <a:extLst>
              <a:ext uri="{FF2B5EF4-FFF2-40B4-BE49-F238E27FC236}">
                <a16:creationId xmlns:a16="http://schemas.microsoft.com/office/drawing/2014/main" id="{CBA5D86D-2632-4841-B661-D38FFDC27842}"/>
              </a:ext>
            </a:extLst>
          </p:cNvPr>
          <p:cNvGrpSpPr>
            <a:grpSpLocks noChangeAspect="1"/>
          </p:cNvGrpSpPr>
          <p:nvPr/>
        </p:nvGrpSpPr>
        <p:grpSpPr>
          <a:xfrm>
            <a:off x="5183222" y="826211"/>
            <a:ext cx="2743147" cy="1378920"/>
            <a:chOff x="7136652" y="2219242"/>
            <a:chExt cx="1939664" cy="1368484"/>
          </a:xfrm>
        </p:grpSpPr>
        <p:sp>
          <p:nvSpPr>
            <p:cNvPr id="98" name="TextBox 151">
              <a:extLst>
                <a:ext uri="{FF2B5EF4-FFF2-40B4-BE49-F238E27FC236}">
                  <a16:creationId xmlns:a16="http://schemas.microsoft.com/office/drawing/2014/main" id="{D8C8F95B-E5A7-4232-A885-6F7E46F7C22A}"/>
                </a:ext>
              </a:extLst>
            </p:cNvPr>
            <p:cNvSpPr txBox="1"/>
            <p:nvPr/>
          </p:nvSpPr>
          <p:spPr>
            <a:xfrm>
              <a:off x="7136652" y="2892328"/>
              <a:ext cx="407895" cy="138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-13.9</a:t>
              </a:r>
            </a:p>
          </p:txBody>
        </p:sp>
        <p:cxnSp>
          <p:nvCxnSpPr>
            <p:cNvPr id="99" name="Straight Connector 50">
              <a:extLst>
                <a:ext uri="{FF2B5EF4-FFF2-40B4-BE49-F238E27FC236}">
                  <a16:creationId xmlns:a16="http://schemas.microsoft.com/office/drawing/2014/main" id="{644E0488-5217-1546-9F57-6E46A56947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10514" y="2525981"/>
              <a:ext cx="2154" cy="89034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</a:ln>
            <a:effectLst/>
          </p:spPr>
        </p:cxnSp>
        <p:sp>
          <p:nvSpPr>
            <p:cNvPr id="100" name="TextBox 152">
              <a:extLst>
                <a:ext uri="{FF2B5EF4-FFF2-40B4-BE49-F238E27FC236}">
                  <a16:creationId xmlns:a16="http://schemas.microsoft.com/office/drawing/2014/main" id="{C83AED66-F5B5-4803-95CC-AA9D4070534A}"/>
                </a:ext>
              </a:extLst>
            </p:cNvPr>
            <p:cNvSpPr txBox="1"/>
            <p:nvPr/>
          </p:nvSpPr>
          <p:spPr>
            <a:xfrm>
              <a:off x="8297697" y="2926752"/>
              <a:ext cx="407895" cy="138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3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.7</a:t>
              </a:r>
            </a:p>
          </p:txBody>
        </p:sp>
        <p:sp>
          <p:nvSpPr>
            <p:cNvPr id="101" name="TextBox 153">
              <a:extLst>
                <a:ext uri="{FF2B5EF4-FFF2-40B4-BE49-F238E27FC236}">
                  <a16:creationId xmlns:a16="http://schemas.microsoft.com/office/drawing/2014/main" id="{0A11199B-8AF1-4E62-8CEB-A1A33F465870}"/>
                </a:ext>
              </a:extLst>
            </p:cNvPr>
            <p:cNvSpPr txBox="1"/>
            <p:nvPr/>
          </p:nvSpPr>
          <p:spPr>
            <a:xfrm>
              <a:off x="7944914" y="2966339"/>
              <a:ext cx="142518" cy="138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-5.1</a:t>
              </a:r>
            </a:p>
          </p:txBody>
        </p:sp>
        <p:sp>
          <p:nvSpPr>
            <p:cNvPr id="102" name="TextBox 156">
              <a:extLst>
                <a:ext uri="{FF2B5EF4-FFF2-40B4-BE49-F238E27FC236}">
                  <a16:creationId xmlns:a16="http://schemas.microsoft.com/office/drawing/2014/main" id="{B35778CD-EA14-476D-9738-09E102FC0763}"/>
                </a:ext>
              </a:extLst>
            </p:cNvPr>
            <p:cNvSpPr txBox="1"/>
            <p:nvPr/>
          </p:nvSpPr>
          <p:spPr>
            <a:xfrm>
              <a:off x="7200854" y="2344005"/>
              <a:ext cx="1143465" cy="1245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-12% NI margin</a:t>
              </a:r>
            </a:p>
          </p:txBody>
        </p:sp>
        <p:cxnSp>
          <p:nvCxnSpPr>
            <p:cNvPr id="103" name="Straight Connector 162">
              <a:extLst>
                <a:ext uri="{FF2B5EF4-FFF2-40B4-BE49-F238E27FC236}">
                  <a16:creationId xmlns:a16="http://schemas.microsoft.com/office/drawing/2014/main" id="{A7778C99-E705-4203-9DCE-BDDAAC80EB43}"/>
                </a:ext>
              </a:extLst>
            </p:cNvPr>
            <p:cNvCxnSpPr/>
            <p:nvPr/>
          </p:nvCxnSpPr>
          <p:spPr bwMode="auto">
            <a:xfrm>
              <a:off x="8306749" y="2219242"/>
              <a:ext cx="0" cy="1148795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63">
              <a:extLst>
                <a:ext uri="{FF2B5EF4-FFF2-40B4-BE49-F238E27FC236}">
                  <a16:creationId xmlns:a16="http://schemas.microsoft.com/office/drawing/2014/main" id="{AB5EBC8F-112C-45F8-944B-8EA6E6EEE5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19078" y="3418062"/>
              <a:ext cx="1557238" cy="2710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5" name="Group 164">
              <a:extLst>
                <a:ext uri="{FF2B5EF4-FFF2-40B4-BE49-F238E27FC236}">
                  <a16:creationId xmlns:a16="http://schemas.microsoft.com/office/drawing/2014/main" id="{02182AFD-FC4F-405C-92E2-01413D2EEE5C}"/>
                </a:ext>
              </a:extLst>
            </p:cNvPr>
            <p:cNvGrpSpPr/>
            <p:nvPr/>
          </p:nvGrpSpPr>
          <p:grpSpPr>
            <a:xfrm>
              <a:off x="7519078" y="3356669"/>
              <a:ext cx="1557238" cy="104169"/>
              <a:chOff x="7519078" y="3338563"/>
              <a:chExt cx="1557238" cy="104169"/>
            </a:xfrm>
          </p:grpSpPr>
          <p:cxnSp>
            <p:nvCxnSpPr>
              <p:cNvPr id="123" name="Straight Connector 167">
                <a:extLst>
                  <a:ext uri="{FF2B5EF4-FFF2-40B4-BE49-F238E27FC236}">
                    <a16:creationId xmlns:a16="http://schemas.microsoft.com/office/drawing/2014/main" id="{C0D21889-92EE-4ED5-AB6B-13FD2C706863}"/>
                  </a:ext>
                </a:extLst>
              </p:cNvPr>
              <p:cNvCxnSpPr/>
              <p:nvPr/>
            </p:nvCxnSpPr>
            <p:spPr bwMode="auto">
              <a:xfrm>
                <a:off x="7519078" y="3371558"/>
                <a:ext cx="0" cy="71174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68">
                <a:extLst>
                  <a:ext uri="{FF2B5EF4-FFF2-40B4-BE49-F238E27FC236}">
                    <a16:creationId xmlns:a16="http://schemas.microsoft.com/office/drawing/2014/main" id="{2EEAA43B-C331-4A55-8571-B482847B1B49}"/>
                  </a:ext>
                </a:extLst>
              </p:cNvPr>
              <p:cNvCxnSpPr/>
              <p:nvPr/>
            </p:nvCxnSpPr>
            <p:spPr bwMode="auto">
              <a:xfrm>
                <a:off x="7797977" y="3362633"/>
                <a:ext cx="0" cy="71174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69">
                <a:extLst>
                  <a:ext uri="{FF2B5EF4-FFF2-40B4-BE49-F238E27FC236}">
                    <a16:creationId xmlns:a16="http://schemas.microsoft.com/office/drawing/2014/main" id="{86631CE9-1785-4185-ADAA-F15688DDCA29}"/>
                  </a:ext>
                </a:extLst>
              </p:cNvPr>
              <p:cNvCxnSpPr/>
              <p:nvPr/>
            </p:nvCxnSpPr>
            <p:spPr bwMode="auto">
              <a:xfrm>
                <a:off x="8052687" y="3362633"/>
                <a:ext cx="0" cy="71174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70">
                <a:extLst>
                  <a:ext uri="{FF2B5EF4-FFF2-40B4-BE49-F238E27FC236}">
                    <a16:creationId xmlns:a16="http://schemas.microsoft.com/office/drawing/2014/main" id="{66761597-5D1B-40FF-92C1-58C9AB5A1277}"/>
                  </a:ext>
                </a:extLst>
              </p:cNvPr>
              <p:cNvCxnSpPr/>
              <p:nvPr/>
            </p:nvCxnSpPr>
            <p:spPr bwMode="auto">
              <a:xfrm>
                <a:off x="8307397" y="3347918"/>
                <a:ext cx="0" cy="71174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71">
                <a:extLst>
                  <a:ext uri="{FF2B5EF4-FFF2-40B4-BE49-F238E27FC236}">
                    <a16:creationId xmlns:a16="http://schemas.microsoft.com/office/drawing/2014/main" id="{6C3F7B41-B8FC-4A90-80E8-5FE3E79E857F}"/>
                  </a:ext>
                </a:extLst>
              </p:cNvPr>
              <p:cNvCxnSpPr/>
              <p:nvPr/>
            </p:nvCxnSpPr>
            <p:spPr bwMode="auto">
              <a:xfrm>
                <a:off x="8562106" y="3338563"/>
                <a:ext cx="0" cy="7117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72">
                <a:extLst>
                  <a:ext uri="{FF2B5EF4-FFF2-40B4-BE49-F238E27FC236}">
                    <a16:creationId xmlns:a16="http://schemas.microsoft.com/office/drawing/2014/main" id="{EACF5978-016F-4C9E-9750-153281A37601}"/>
                  </a:ext>
                </a:extLst>
              </p:cNvPr>
              <p:cNvCxnSpPr/>
              <p:nvPr/>
            </p:nvCxnSpPr>
            <p:spPr bwMode="auto">
              <a:xfrm>
                <a:off x="8816816" y="3338563"/>
                <a:ext cx="0" cy="7117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73">
                <a:extLst>
                  <a:ext uri="{FF2B5EF4-FFF2-40B4-BE49-F238E27FC236}">
                    <a16:creationId xmlns:a16="http://schemas.microsoft.com/office/drawing/2014/main" id="{6B5D9A25-2795-44C0-AB9D-CDCD7FA653C2}"/>
                  </a:ext>
                </a:extLst>
              </p:cNvPr>
              <p:cNvCxnSpPr/>
              <p:nvPr/>
            </p:nvCxnSpPr>
            <p:spPr bwMode="auto">
              <a:xfrm>
                <a:off x="9076316" y="3344857"/>
                <a:ext cx="0" cy="7117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TextBox 179">
              <a:extLst>
                <a:ext uri="{FF2B5EF4-FFF2-40B4-BE49-F238E27FC236}">
                  <a16:creationId xmlns:a16="http://schemas.microsoft.com/office/drawing/2014/main" id="{784F89DC-40CD-4591-95A1-ED9714D6A39F}"/>
                </a:ext>
              </a:extLst>
            </p:cNvPr>
            <p:cNvSpPr txBox="1"/>
            <p:nvPr/>
          </p:nvSpPr>
          <p:spPr>
            <a:xfrm>
              <a:off x="7340600" y="3442920"/>
              <a:ext cx="344136" cy="138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-12</a:t>
              </a:r>
            </a:p>
          </p:txBody>
        </p:sp>
        <p:sp>
          <p:nvSpPr>
            <p:cNvPr id="109" name="TextBox 180">
              <a:extLst>
                <a:ext uri="{FF2B5EF4-FFF2-40B4-BE49-F238E27FC236}">
                  <a16:creationId xmlns:a16="http://schemas.microsoft.com/office/drawing/2014/main" id="{116F1CE1-5CA8-4878-9BBB-030B2F7CE6D2}"/>
                </a:ext>
              </a:extLst>
            </p:cNvPr>
            <p:cNvSpPr txBox="1"/>
            <p:nvPr/>
          </p:nvSpPr>
          <p:spPr>
            <a:xfrm>
              <a:off x="7600519" y="3442920"/>
              <a:ext cx="344136" cy="138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-8</a:t>
              </a:r>
            </a:p>
          </p:txBody>
        </p:sp>
        <p:sp>
          <p:nvSpPr>
            <p:cNvPr id="110" name="TextBox 181">
              <a:extLst>
                <a:ext uri="{FF2B5EF4-FFF2-40B4-BE49-F238E27FC236}">
                  <a16:creationId xmlns:a16="http://schemas.microsoft.com/office/drawing/2014/main" id="{E62C13C9-DD5A-4EF5-911F-724793A71920}"/>
                </a:ext>
              </a:extLst>
            </p:cNvPr>
            <p:cNvSpPr txBox="1"/>
            <p:nvPr/>
          </p:nvSpPr>
          <p:spPr>
            <a:xfrm>
              <a:off x="7858608" y="3442920"/>
              <a:ext cx="344136" cy="138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-4</a:t>
              </a:r>
            </a:p>
          </p:txBody>
        </p:sp>
        <p:sp>
          <p:nvSpPr>
            <p:cNvPr id="111" name="TextBox 182">
              <a:extLst>
                <a:ext uri="{FF2B5EF4-FFF2-40B4-BE49-F238E27FC236}">
                  <a16:creationId xmlns:a16="http://schemas.microsoft.com/office/drawing/2014/main" id="{E8338EB1-7D53-49A4-812F-15B47A0B50FC}"/>
                </a:ext>
              </a:extLst>
            </p:cNvPr>
            <p:cNvSpPr txBox="1"/>
            <p:nvPr/>
          </p:nvSpPr>
          <p:spPr>
            <a:xfrm>
              <a:off x="8140559" y="3442920"/>
              <a:ext cx="344136" cy="138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3" name="TextBox 184">
              <a:extLst>
                <a:ext uri="{FF2B5EF4-FFF2-40B4-BE49-F238E27FC236}">
                  <a16:creationId xmlns:a16="http://schemas.microsoft.com/office/drawing/2014/main" id="{843A7FC8-2EFF-4A47-B6E4-5BDD6FCA7733}"/>
                </a:ext>
              </a:extLst>
            </p:cNvPr>
            <p:cNvSpPr txBox="1"/>
            <p:nvPr/>
          </p:nvSpPr>
          <p:spPr>
            <a:xfrm>
              <a:off x="8383141" y="3437092"/>
              <a:ext cx="344136" cy="138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4" name="TextBox 185">
              <a:extLst>
                <a:ext uri="{FF2B5EF4-FFF2-40B4-BE49-F238E27FC236}">
                  <a16:creationId xmlns:a16="http://schemas.microsoft.com/office/drawing/2014/main" id="{7731449A-4416-4EDF-8CE9-506A592C68EC}"/>
                </a:ext>
              </a:extLst>
            </p:cNvPr>
            <p:cNvSpPr txBox="1"/>
            <p:nvPr/>
          </p:nvSpPr>
          <p:spPr>
            <a:xfrm>
              <a:off x="8647848" y="3449328"/>
              <a:ext cx="344136" cy="138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17" name="Straight Connector 188">
              <a:extLst>
                <a:ext uri="{FF2B5EF4-FFF2-40B4-BE49-F238E27FC236}">
                  <a16:creationId xmlns:a16="http://schemas.microsoft.com/office/drawing/2014/main" id="{51B98CFA-8A7F-4A7C-845C-DD5666432B8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31643" y="2898457"/>
              <a:ext cx="1053052" cy="1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89">
              <a:extLst>
                <a:ext uri="{FF2B5EF4-FFF2-40B4-BE49-F238E27FC236}">
                  <a16:creationId xmlns:a16="http://schemas.microsoft.com/office/drawing/2014/main" id="{E3674B25-2E0D-45D1-9D9A-B1D94106DF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38210" y="2822832"/>
              <a:ext cx="0" cy="8687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90">
              <a:extLst>
                <a:ext uri="{FF2B5EF4-FFF2-40B4-BE49-F238E27FC236}">
                  <a16:creationId xmlns:a16="http://schemas.microsoft.com/office/drawing/2014/main" id="{A3E57D4F-56F6-46B2-9B91-A555E2E59E33}"/>
                </a:ext>
              </a:extLst>
            </p:cNvPr>
            <p:cNvCxnSpPr/>
            <p:nvPr/>
          </p:nvCxnSpPr>
          <p:spPr bwMode="auto">
            <a:xfrm>
              <a:off x="8475058" y="2822832"/>
              <a:ext cx="0" cy="86877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E172344-EB9B-4601-9465-C620E42D28A1}"/>
                </a:ext>
              </a:extLst>
            </p:cNvPr>
            <p:cNvSpPr/>
            <p:nvPr/>
          </p:nvSpPr>
          <p:spPr bwMode="auto">
            <a:xfrm>
              <a:off x="7949258" y="2857082"/>
              <a:ext cx="76169" cy="104445"/>
            </a:xfrm>
            <a:prstGeom prst="rect">
              <a:avLst/>
            </a:prstGeom>
            <a:solidFill>
              <a:srgbClr val="000000"/>
            </a:solidFill>
            <a:ln w="0">
              <a:noFill/>
              <a:miter lim="800000"/>
              <a:headEnd/>
              <a:tailEnd/>
            </a:ln>
          </p:spPr>
          <p:txBody>
            <a:bodyPr anchor="b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2" name="TextBox 176">
            <a:extLst>
              <a:ext uri="{FF2B5EF4-FFF2-40B4-BE49-F238E27FC236}">
                <a16:creationId xmlns:a16="http://schemas.microsoft.com/office/drawing/2014/main" id="{3AA3B866-D143-4FED-88D2-EB5F9D633412}"/>
              </a:ext>
            </a:extLst>
          </p:cNvPr>
          <p:cNvSpPr txBox="1"/>
          <p:nvPr/>
        </p:nvSpPr>
        <p:spPr bwMode="auto">
          <a:xfrm>
            <a:off x="5235770" y="356344"/>
            <a:ext cx="32063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Treatment Difference (95% CI): RAL - EFV</a:t>
            </a:r>
          </a:p>
        </p:txBody>
      </p:sp>
      <p:sp>
        <p:nvSpPr>
          <p:cNvPr id="133" name="Down Arrow 10">
            <a:extLst>
              <a:ext uri="{FF2B5EF4-FFF2-40B4-BE49-F238E27FC236}">
                <a16:creationId xmlns:a16="http://schemas.microsoft.com/office/drawing/2014/main" id="{73C32EB7-F728-4588-BD26-D4BD502A5C16}"/>
              </a:ext>
            </a:extLst>
          </p:cNvPr>
          <p:cNvSpPr/>
          <p:nvPr/>
        </p:nvSpPr>
        <p:spPr>
          <a:xfrm rot="16200000">
            <a:off x="7130524" y="337972"/>
            <a:ext cx="358161" cy="948903"/>
          </a:xfrm>
          <a:prstGeom prst="downArrow">
            <a:avLst/>
          </a:prstGeom>
          <a:solidFill>
            <a:srgbClr val="FF9FEA"/>
          </a:solidFill>
          <a:ln w="25400" cap="flat" cmpd="sng" algn="ctr">
            <a:noFill/>
            <a:prstDash val="solid"/>
          </a:ln>
          <a:effectLst/>
        </p:spPr>
        <p:txBody>
          <a:bodyPr vert="vert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RAL arm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4" name="Down Arrow 11">
            <a:extLst>
              <a:ext uri="{FF2B5EF4-FFF2-40B4-BE49-F238E27FC236}">
                <a16:creationId xmlns:a16="http://schemas.microsoft.com/office/drawing/2014/main" id="{7B365CB7-140F-4791-BD5A-F3232F1580C8}"/>
              </a:ext>
            </a:extLst>
          </p:cNvPr>
          <p:cNvSpPr/>
          <p:nvPr/>
        </p:nvSpPr>
        <p:spPr>
          <a:xfrm rot="5400000">
            <a:off x="6200066" y="348249"/>
            <a:ext cx="341823" cy="92835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vert270" lIns="0" tIns="0" rIns="0" bIns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>
                <a:cs typeface="Arial" panose="020B0604020202020204" pitchFamily="34" charset="0"/>
              </a:rPr>
              <a:t>EFV arm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9" name="TextBox 177">
            <a:extLst>
              <a:ext uri="{FF2B5EF4-FFF2-40B4-BE49-F238E27FC236}">
                <a16:creationId xmlns:a16="http://schemas.microsoft.com/office/drawing/2014/main" id="{0F0C4212-5182-48BB-9BAD-2C1B7C234A54}"/>
              </a:ext>
            </a:extLst>
          </p:cNvPr>
          <p:cNvSpPr txBox="1"/>
          <p:nvPr/>
        </p:nvSpPr>
        <p:spPr>
          <a:xfrm>
            <a:off x="7666640" y="2050369"/>
            <a:ext cx="4296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9640BC83-73B8-46B5-8D40-B3D015AE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892785"/>
            <a:ext cx="471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49263">
              <a:tabLst>
                <a:tab pos="180975" algn="l"/>
                <a:tab pos="444500" algn="l"/>
              </a:tabLst>
            </a:pPr>
            <a:r>
              <a:rPr lang="en-US" sz="1800" b="1" dirty="0">
                <a:latin typeface="+mn-lt"/>
              </a:rPr>
              <a:t>Primary endpoint ITT : </a:t>
            </a:r>
          </a:p>
          <a:p>
            <a:pPr algn="ctr" defTabSz="449263">
              <a:tabLst>
                <a:tab pos="180975" algn="l"/>
                <a:tab pos="444500" algn="l"/>
              </a:tabLst>
            </a:pPr>
            <a:r>
              <a:rPr lang="en-US" sz="1800" b="1" dirty="0">
                <a:latin typeface="+mn-lt"/>
              </a:rPr>
              <a:t>HIV RNA&lt;50 copies/mL at W48 (FDA snapshot)</a:t>
            </a:r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73534"/>
              </p:ext>
            </p:extLst>
          </p:nvPr>
        </p:nvGraphicFramePr>
        <p:xfrm>
          <a:off x="4072772" y="2269606"/>
          <a:ext cx="5060428" cy="23903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56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0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EFV</a:t>
                      </a:r>
                      <a:r>
                        <a:rPr lang="fr-FR" sz="1000" b="1" baseline="0" dirty="0">
                          <a:effectLst/>
                        </a:rPr>
                        <a:t> arm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(n=227)</a:t>
                      </a:r>
                      <a:endParaRPr lang="fr-FR" sz="10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RAL</a:t>
                      </a:r>
                      <a:r>
                        <a:rPr lang="fr-FR" sz="1000" b="1" baseline="0" dirty="0">
                          <a:effectLst/>
                        </a:rPr>
                        <a:t> arm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baseline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(n=228)</a:t>
                      </a:r>
                      <a:endParaRPr lang="fr-FR" sz="10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44723" marR="44723" marT="0" marB="0">
                    <a:solidFill>
                      <a:srgbClr val="FF9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dirty="0" err="1">
                          <a:solidFill>
                            <a:schemeClr val="tx1"/>
                          </a:solidFill>
                          <a:effectLst/>
                        </a:rPr>
                        <a:t>Virologic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000" b="1" dirty="0" err="1">
                          <a:solidFill>
                            <a:schemeClr val="tx1"/>
                          </a:solidFill>
                          <a:effectLst/>
                        </a:rPr>
                        <a:t>success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 (HIV-1 RNA&lt;50 c/</a:t>
                      </a:r>
                      <a:r>
                        <a:rPr lang="fr-FR" sz="1000" b="1" dirty="0" err="1">
                          <a:solidFill>
                            <a:schemeClr val="tx1"/>
                          </a:solidFill>
                          <a:effectLst/>
                        </a:rPr>
                        <a:t>mL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150 (66%)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</a:rPr>
                        <a:t>139 (61%)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dirty="0" err="1">
                          <a:effectLst/>
                        </a:rPr>
                        <a:t>Virologic</a:t>
                      </a:r>
                      <a:r>
                        <a:rPr lang="fr-FR" sz="1000" b="1" dirty="0">
                          <a:effectLst/>
                        </a:rPr>
                        <a:t> </a:t>
                      </a:r>
                      <a:r>
                        <a:rPr lang="fr-FR" sz="1000" b="1" dirty="0" err="1">
                          <a:effectLst/>
                        </a:rPr>
                        <a:t>failure</a:t>
                      </a:r>
                      <a:r>
                        <a:rPr lang="fr-FR" sz="1000" b="1" dirty="0">
                          <a:effectLst/>
                        </a:rPr>
                        <a:t> </a:t>
                      </a:r>
                      <a:endParaRPr lang="fr-FR" sz="10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dirty="0">
                          <a:effectLst/>
                        </a:rPr>
                        <a:t>50 (22%)</a:t>
                      </a:r>
                      <a:endParaRPr lang="fr-FR" sz="10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dirty="0">
                          <a:effectLst/>
                        </a:rPr>
                        <a:t>66 (29%)</a:t>
                      </a:r>
                      <a:endParaRPr lang="fr-FR" sz="10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409">
                <a:tc>
                  <a:txBody>
                    <a:bodyPr/>
                    <a:lstStyle/>
                    <a:p>
                      <a:pPr marL="28892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HIV‑1 RNA ≥ 50 copies per mL in the window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31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45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409">
                <a:tc>
                  <a:txBody>
                    <a:bodyPr/>
                    <a:lstStyle/>
                    <a:p>
                      <a:pPr marL="28892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Discontinued Due to Lack of Efficacy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fr-FR" sz="100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13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012">
                <a:tc>
                  <a:txBody>
                    <a:bodyPr/>
                    <a:lstStyle/>
                    <a:p>
                      <a:pPr marL="28892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Discontinued Due to Other Reasons and Last HIV-1 RNA ≥ 50 c/mL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effectLst/>
                        </a:rPr>
                        <a:t>No data in the W48 window</a:t>
                      </a:r>
                      <a:endParaRPr lang="fr-FR" sz="100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(12%)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(10%)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409">
                <a:tc>
                  <a:txBody>
                    <a:bodyPr/>
                    <a:lstStyle/>
                    <a:p>
                      <a:pPr marL="28892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Discontinued study/study drug due to AE or death*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18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12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409">
                <a:tc>
                  <a:txBody>
                    <a:bodyPr/>
                    <a:lstStyle/>
                    <a:p>
                      <a:pPr marL="28892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Discontinued study/study drug for other reasons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7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11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409">
                <a:tc>
                  <a:txBody>
                    <a:bodyPr/>
                    <a:lstStyle/>
                    <a:p>
                      <a:pPr marL="28892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On study but missing data in window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2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000" dirty="0">
                          <a:effectLst/>
                        </a:rPr>
                        <a:t>0</a:t>
                      </a:r>
                      <a:endParaRPr lang="fr-FR" sz="1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2" name="Graphique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477252"/>
              </p:ext>
            </p:extLst>
          </p:nvPr>
        </p:nvGraphicFramePr>
        <p:xfrm>
          <a:off x="-2341" y="1419622"/>
          <a:ext cx="3978776" cy="297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e 7"/>
          <p:cNvSpPr/>
          <p:nvPr/>
        </p:nvSpPr>
        <p:spPr>
          <a:xfrm>
            <a:off x="861313" y="1865189"/>
            <a:ext cx="1008112" cy="808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991848" y="1228540"/>
            <a:ext cx="775121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2733078" y="1967841"/>
            <a:ext cx="2234458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Non-inferiority </a:t>
            </a:r>
          </a:p>
          <a:p>
            <a:pPr algn="ctr"/>
            <a:r>
              <a:rPr lang="en-US" sz="1200" b="1" dirty="0">
                <a:solidFill>
                  <a:srgbClr val="0070C0"/>
                </a:solidFill>
              </a:rPr>
              <a:t>criteria not met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43" name="Espace réservé du numéro de diapositive 11">
            <a:extLst>
              <a:ext uri="{FF2B5EF4-FFF2-40B4-BE49-F238E27FC236}">
                <a16:creationId xmlns:a16="http://schemas.microsoft.com/office/drawing/2014/main" id="{CD61E918-DB46-4A1A-9CB4-F7A4A246C765}"/>
              </a:ext>
            </a:extLst>
          </p:cNvPr>
          <p:cNvSpPr txBox="1">
            <a:spLocks/>
          </p:cNvSpPr>
          <p:nvPr/>
        </p:nvSpPr>
        <p:spPr>
          <a:xfrm>
            <a:off x="7010400" y="4683919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184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8" grpId="0" animBg="1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</TotalTime>
  <Words>1841</Words>
  <Application>Microsoft Office PowerPoint</Application>
  <PresentationFormat>On-screen Show (16:9)</PresentationFormat>
  <Paragraphs>392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Franklin Gothic Book</vt:lpstr>
      <vt:lpstr>MS Mincho</vt:lpstr>
      <vt:lpstr>Raleway</vt:lpstr>
      <vt:lpstr>Times New Roman</vt:lpstr>
      <vt:lpstr>AIDS 2016_Template</vt:lpstr>
      <vt:lpstr>Virologic efficacy of raltegravir vs. efavirenz based antiretroviral treatment in HIV1-infected adults with tuberculosis  W48 results of the ANRS 12300 Reflate TB2 trial</vt:lpstr>
      <vt:lpstr>Disclosures</vt:lpstr>
      <vt:lpstr>Alternatives to efavirenz in HIV/TB co-infection</vt:lpstr>
      <vt:lpstr>What is the appropriate dose of raltegravir?</vt:lpstr>
      <vt:lpstr>Study design</vt:lpstr>
      <vt:lpstr>Study flow chart</vt:lpstr>
      <vt:lpstr>Baseline characteristics (1) </vt:lpstr>
      <vt:lpstr>Baseline characteristics (2) </vt:lpstr>
      <vt:lpstr>Efficacy outcome – W48</vt:lpstr>
      <vt:lpstr>Efficacy outcome by baseline characteristics – W48 </vt:lpstr>
      <vt:lpstr>HIV RNA&lt;50 copies/mL under allocated therapy - ITT</vt:lpstr>
      <vt:lpstr>Median CD4 counts gain - ITT</vt:lpstr>
      <vt:lpstr>Adverse events through W48</vt:lpstr>
      <vt:lpstr>Conclusion</vt:lpstr>
      <vt:lpstr>Funding and aknowledgements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GRONDIN Carine</dc:creator>
  <cp:lastModifiedBy>Media</cp:lastModifiedBy>
  <cp:revision>587</cp:revision>
  <cp:lastPrinted>2019-07-08T10:29:03Z</cp:lastPrinted>
  <dcterms:created xsi:type="dcterms:W3CDTF">2009-04-22T19:24:48Z</dcterms:created>
  <dcterms:modified xsi:type="dcterms:W3CDTF">2019-07-21T23:41:07Z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